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2333" r:id="rId2"/>
    <p:sldId id="2101" r:id="rId3"/>
    <p:sldId id="2334" r:id="rId4"/>
    <p:sldId id="2345" r:id="rId5"/>
    <p:sldId id="2341" r:id="rId6"/>
    <p:sldId id="2369" r:id="rId7"/>
    <p:sldId id="2566" r:id="rId8"/>
    <p:sldId id="2567" r:id="rId9"/>
    <p:sldId id="2571" r:id="rId10"/>
    <p:sldId id="2572" r:id="rId11"/>
    <p:sldId id="2573" r:id="rId12"/>
    <p:sldId id="2574" r:id="rId13"/>
    <p:sldId id="2575" r:id="rId14"/>
    <p:sldId id="2576" r:id="rId15"/>
    <p:sldId id="2577" r:id="rId16"/>
    <p:sldId id="2578" r:id="rId17"/>
    <p:sldId id="2579" r:id="rId18"/>
    <p:sldId id="2580" r:id="rId19"/>
    <p:sldId id="2581" r:id="rId20"/>
    <p:sldId id="2582" r:id="rId21"/>
    <p:sldId id="2563" r:id="rId22"/>
    <p:sldId id="2564" r:id="rId23"/>
    <p:sldId id="2565" r:id="rId24"/>
    <p:sldId id="2583" r:id="rId25"/>
    <p:sldId id="2584" r:id="rId26"/>
    <p:sldId id="2588" r:id="rId27"/>
    <p:sldId id="2589" r:id="rId28"/>
    <p:sldId id="2590" r:id="rId29"/>
    <p:sldId id="2592" r:id="rId30"/>
    <p:sldId id="2591" r:id="rId31"/>
    <p:sldId id="2593" r:id="rId32"/>
    <p:sldId id="2594" r:id="rId33"/>
    <p:sldId id="2595" r:id="rId34"/>
    <p:sldId id="2596" r:id="rId35"/>
    <p:sldId id="2597" r:id="rId36"/>
    <p:sldId id="2598" r:id="rId37"/>
    <p:sldId id="2599" r:id="rId38"/>
    <p:sldId id="2600" r:id="rId39"/>
    <p:sldId id="2568" r:id="rId40"/>
    <p:sldId id="2569" r:id="rId41"/>
    <p:sldId id="2570" r:id="rId42"/>
    <p:sldId id="2601" r:id="rId43"/>
    <p:sldId id="2602" r:id="rId44"/>
    <p:sldId id="2603" r:id="rId45"/>
    <p:sldId id="2604" r:id="rId46"/>
    <p:sldId id="2605" r:id="rId47"/>
    <p:sldId id="2606" r:id="rId48"/>
    <p:sldId id="2607" r:id="rId49"/>
    <p:sldId id="2608" r:id="rId50"/>
    <p:sldId id="2609" r:id="rId51"/>
    <p:sldId id="2610" r:id="rId52"/>
    <p:sldId id="2585" r:id="rId53"/>
    <p:sldId id="2586" r:id="rId54"/>
    <p:sldId id="2587" r:id="rId55"/>
    <p:sldId id="2612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99" userDrawn="1">
          <p15:clr>
            <a:srgbClr val="A4A3A4"/>
          </p15:clr>
        </p15:guide>
        <p15:guide id="5" orient="horz" pos="2546" userDrawn="1">
          <p15:clr>
            <a:srgbClr val="A4A3A4"/>
          </p15:clr>
        </p15:guide>
        <p15:guide id="6" pos="982" userDrawn="1">
          <p15:clr>
            <a:srgbClr val="A4A3A4"/>
          </p15:clr>
        </p15:guide>
        <p15:guide id="7" orient="horz" pos="1842" userDrawn="1">
          <p15:clr>
            <a:srgbClr val="A4A3A4"/>
          </p15:clr>
        </p15:guide>
        <p15:guide id="8" orient="horz" pos="482" userDrawn="1">
          <p15:clr>
            <a:srgbClr val="A4A3A4"/>
          </p15:clr>
        </p15:guide>
        <p15:guide id="9" pos="506" userDrawn="1">
          <p15:clr>
            <a:srgbClr val="A4A3A4"/>
          </p15:clr>
        </p15:guide>
        <p15:guide id="10" pos="71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4BB0A0"/>
    <a:srgbClr val="43B0A0"/>
    <a:srgbClr val="F06436"/>
    <a:srgbClr val="52AEE1"/>
    <a:srgbClr val="F89074"/>
    <a:srgbClr val="4285F4"/>
    <a:srgbClr val="72B945"/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50000" autoAdjust="0"/>
  </p:normalViewPr>
  <p:slideViewPr>
    <p:cSldViewPr snapToGrid="0" showGuides="1">
      <p:cViewPr varScale="1">
        <p:scale>
          <a:sx n="165" d="100"/>
          <a:sy n="165" d="100"/>
        </p:scale>
        <p:origin x="144" y="192"/>
      </p:cViewPr>
      <p:guideLst>
        <p:guide orient="horz" pos="2273"/>
        <p:guide pos="3840"/>
        <p:guide pos="3999"/>
        <p:guide orient="horz" pos="2546"/>
        <p:guide pos="982"/>
        <p:guide orient="horz" pos="1842"/>
        <p:guide orient="horz" pos="482"/>
        <p:guide pos="506"/>
        <p:guide pos="7174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34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2022-03-02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2022-03-02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3F2E6A11-E23E-4E32-B9A2-7BA8A7427D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ko-Kore-KR" dirty="0"/>
          </a:p>
        </p:txBody>
      </p:sp>
      <p:sp>
        <p:nvSpPr>
          <p:cNvPr id="9" name="바닥글 개체 틀 36">
            <a:extLst>
              <a:ext uri="{FF2B5EF4-FFF2-40B4-BE49-F238E27FC236}">
                <a16:creationId xmlns:a16="http://schemas.microsoft.com/office/drawing/2014/main" id="{0FCC723C-E12E-4134-80CF-8ADAED2921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9"/>
            <a:ext cx="11281052" cy="78124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ko-Kore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75B08-16F4-4F25-831A-6EFC327B8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A56FDB1-DA14-41CF-A4C6-4FEEB24F66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7106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4" name="바닥글 개체 틀 36">
            <a:extLst>
              <a:ext uri="{FF2B5EF4-FFF2-40B4-BE49-F238E27FC236}">
                <a16:creationId xmlns:a16="http://schemas.microsoft.com/office/drawing/2014/main" id="{12D54CD0-D251-442B-89E6-AE3B9602AE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23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흰색 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36">
            <a:extLst>
              <a:ext uri="{FF2B5EF4-FFF2-40B4-BE49-F238E27FC236}">
                <a16:creationId xmlns:a16="http://schemas.microsoft.com/office/drawing/2014/main" id="{06254993-0E3E-4DD1-B5D1-E7E9E2205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85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챕터 순서 안내 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3A06B168-836F-4E64-80CE-16BDB7CE93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8" name="텍스트 개체 틀 34">
            <a:extLst>
              <a:ext uri="{FF2B5EF4-FFF2-40B4-BE49-F238E27FC236}">
                <a16:creationId xmlns:a16="http://schemas.microsoft.com/office/drawing/2014/main" id="{7E4D1FAF-1A2D-466E-9891-8D941F5FB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457200" indent="-457200">
              <a:lnSpc>
                <a:spcPct val="120000"/>
              </a:lnSpc>
              <a:buClr>
                <a:srgbClr val="4BB0A0"/>
              </a:buClr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20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ko-Kore-KR" dirty="0"/>
          </a:p>
        </p:txBody>
      </p:sp>
    </p:spTree>
    <p:extLst>
      <p:ext uri="{BB962C8B-B14F-4D97-AF65-F5344CB8AC3E}">
        <p14:creationId xmlns:p14="http://schemas.microsoft.com/office/powerpoint/2010/main" val="289439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/>
              <a:t>〉 〉 </a:t>
            </a:r>
            <a:r>
              <a:rPr lang="ko-KR" altLang="en-US"/>
              <a:t>창업의 과학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91" r:id="rId6"/>
    <p:sldLayoutId id="2147483686" r:id="rId7"/>
    <p:sldLayoutId id="2147483692" r:id="rId8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1B375EC-8E0D-AF4C-8EB4-CA7CFBEAC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53" y="1780334"/>
            <a:ext cx="7772532" cy="3591827"/>
          </a:xfrm>
        </p:spPr>
        <p:txBody>
          <a:bodyPr/>
          <a:lstStyle/>
          <a:p>
            <a:r>
              <a:rPr lang="ko-KR" altLang="en-US" sz="4400" dirty="0"/>
              <a:t>혼자 공부하는 </a:t>
            </a:r>
            <a:r>
              <a:rPr lang="en-US" altLang="ko-KR" sz="4400" dirty="0"/>
              <a:t>R </a:t>
            </a:r>
            <a:r>
              <a:rPr lang="ko-KR" altLang="en-US" sz="4400" dirty="0"/>
              <a:t>데이터 분석</a:t>
            </a:r>
            <a:endParaRPr lang="ko-Kore-KR" sz="4400" b="1" dirty="0"/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3F71AE8-5B44-374B-BBDF-875DE0842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ㅇㅇ대학교</a:t>
            </a:r>
            <a:r>
              <a:rPr lang="ko-KR" altLang="en-US" dirty="0"/>
              <a:t> </a:t>
            </a:r>
            <a:r>
              <a:rPr lang="ko-KR" altLang="en-US" dirty="0" err="1"/>
              <a:t>ㅇㅇ학과</a:t>
            </a:r>
            <a:endParaRPr lang="en-US" altLang="ko-KR" dirty="0"/>
          </a:p>
          <a:p>
            <a:r>
              <a:rPr lang="ko-KR" altLang="en-US" dirty="0"/>
              <a:t>홍길동</a:t>
            </a:r>
            <a:endParaRPr lang="en-US" altLang="ko-KR" dirty="0"/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id="{0A78F3EB-266D-144F-9E96-77FD19D36541}"/>
              </a:ext>
            </a:extLst>
          </p:cNvPr>
          <p:cNvSpPr/>
          <p:nvPr/>
        </p:nvSpPr>
        <p:spPr>
          <a:xfrm>
            <a:off x="917697" y="973492"/>
            <a:ext cx="86159" cy="130781"/>
          </a:xfrm>
          <a:custGeom>
            <a:avLst/>
            <a:gdLst/>
            <a:ahLst/>
            <a:cxnLst/>
            <a:rect l="l" t="t" r="r" b="b"/>
            <a:pathLst>
              <a:path w="1415" h="2148" extrusionOk="0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41BC3-2D2C-354F-BE20-6B615EF877A6}"/>
              </a:ext>
            </a:extLst>
          </p:cNvPr>
          <p:cNvSpPr txBox="1"/>
          <p:nvPr/>
        </p:nvSpPr>
        <p:spPr>
          <a:xfrm>
            <a:off x="1020350" y="866451"/>
            <a:ext cx="881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Chapter 06 </a:t>
            </a:r>
            <a:r>
              <a:rPr lang="ko-KR" altLang="en-US" dirty="0"/>
              <a:t>데이터 시각화</a:t>
            </a:r>
            <a:r>
              <a:rPr lang="en-US" altLang="ko-KR" dirty="0"/>
              <a:t>: ggplot2 </a:t>
            </a:r>
            <a:r>
              <a:rPr lang="ko-KR" altLang="en-US" dirty="0"/>
              <a:t>패키지</a:t>
            </a: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56870-B1F1-442D-B95C-C6CC3DE1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00" y="1037947"/>
            <a:ext cx="2652748" cy="362076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8431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/>
            <a:r>
              <a:rPr lang="ko-KR" altLang="en-US" dirty="0"/>
              <a:t>옵션을 적용하여 그래프의 크기</a:t>
            </a:r>
            <a:r>
              <a:rPr lang="en-US" altLang="ko-KR" dirty="0"/>
              <a:t>(size) </a:t>
            </a:r>
            <a:r>
              <a:rPr lang="ko-KR" altLang="en-US" dirty="0"/>
              <a:t>및 색상</a:t>
            </a:r>
            <a:r>
              <a:rPr lang="en-US" altLang="ko-KR" dirty="0"/>
              <a:t>(color) </a:t>
            </a:r>
            <a:r>
              <a:rPr lang="ko-KR" altLang="en-US" dirty="0"/>
              <a:t>등을 변경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점 크기는 </a:t>
            </a:r>
            <a:r>
              <a:rPr lang="en-US" altLang="ko-KR" dirty="0"/>
              <a:t>3, </a:t>
            </a:r>
            <a:r>
              <a:rPr lang="ko-KR" altLang="en-US" dirty="0"/>
              <a:t>색상은 빨강으로 산점도 그리기</a:t>
            </a:r>
            <a:r>
              <a:rPr lang="en-US" altLang="ko-KR" dirty="0"/>
              <a:t>(</a:t>
            </a:r>
            <a:r>
              <a:rPr lang="ko-KR" altLang="en-US" dirty="0"/>
              <a:t>산점도의 점 크기의 기본값은 </a:t>
            </a:r>
            <a:r>
              <a:rPr lang="en-US" altLang="ko-KR" dirty="0"/>
              <a:t>1.5)</a:t>
            </a:r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418497"/>
              </p:ext>
            </p:extLst>
          </p:nvPr>
        </p:nvGraphicFramePr>
        <p:xfrm>
          <a:off x="1729518" y="1668878"/>
          <a:ext cx="4306679" cy="732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667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732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점 크기와 색상 변경하기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Day, y = Temp))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(size = 3, color = "red")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03BE8861-111A-4CA9-84D8-B39C28EBD55C}"/>
              </a:ext>
            </a:extLst>
          </p:cNvPr>
          <p:cNvSpPr/>
          <p:nvPr/>
        </p:nvSpPr>
        <p:spPr>
          <a:xfrm>
            <a:off x="6382441" y="1905972"/>
            <a:ext cx="281354" cy="25790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59D2A-A9DF-4298-BF9F-8F4A3E3E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742" y="1616020"/>
            <a:ext cx="3786503" cy="386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2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선 그래프 그리기</a:t>
            </a:r>
            <a:r>
              <a:rPr lang="en-US" altLang="ko-KR" dirty="0"/>
              <a:t>: </a:t>
            </a:r>
            <a:r>
              <a:rPr lang="en-US" altLang="ko-KR" dirty="0" err="1"/>
              <a:t>geom_line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en-US" altLang="ko-KR" dirty="0" err="1"/>
              <a:t>geom_point</a:t>
            </a:r>
            <a:r>
              <a:rPr lang="en-US" altLang="ko-KR" dirty="0"/>
              <a:t>( ) </a:t>
            </a:r>
            <a:r>
              <a:rPr lang="ko-KR" altLang="en-US" dirty="0"/>
              <a:t>함수와 동일하게 매핑 코드 뒤에 </a:t>
            </a:r>
            <a:r>
              <a:rPr lang="en-US" altLang="ko-KR" dirty="0"/>
              <a:t>+ </a:t>
            </a:r>
            <a:r>
              <a:rPr lang="en-US" altLang="ko-KR" dirty="0" err="1"/>
              <a:t>geom_line</a:t>
            </a:r>
            <a:r>
              <a:rPr lang="en-US" altLang="ko-KR" dirty="0"/>
              <a:t>( )</a:t>
            </a:r>
            <a:r>
              <a:rPr lang="ko-KR" altLang="en-US" dirty="0"/>
              <a:t>을 입력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산점도와 마찬가지로 </a:t>
            </a:r>
            <a:r>
              <a:rPr lang="en-US" altLang="ko-KR" dirty="0"/>
              <a:t>x</a:t>
            </a:r>
            <a:r>
              <a:rPr lang="ko-KR" altLang="en-US" dirty="0"/>
              <a:t>축을 </a:t>
            </a:r>
            <a:r>
              <a:rPr lang="en-US" altLang="ko-KR" dirty="0"/>
              <a:t>Day, y</a:t>
            </a:r>
            <a:r>
              <a:rPr lang="ko-KR" altLang="en-US" dirty="0"/>
              <a:t>축을 </a:t>
            </a:r>
            <a:r>
              <a:rPr lang="en-US" altLang="ko-KR" dirty="0"/>
              <a:t>Temp</a:t>
            </a:r>
            <a:r>
              <a:rPr lang="ko-KR" altLang="en-US" dirty="0"/>
              <a:t>로 매핑한 후 선 그래프 그리기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362807"/>
              </p:ext>
            </p:extLst>
          </p:nvPr>
        </p:nvGraphicFramePr>
        <p:xfrm>
          <a:off x="1715184" y="1994780"/>
          <a:ext cx="433837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837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 그래프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Day, y = Temp))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03BE8861-111A-4CA9-84D8-B39C28EBD55C}"/>
              </a:ext>
            </a:extLst>
          </p:cNvPr>
          <p:cNvSpPr/>
          <p:nvPr/>
        </p:nvSpPr>
        <p:spPr>
          <a:xfrm>
            <a:off x="6490791" y="2231586"/>
            <a:ext cx="281354" cy="25790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EEAA7-B542-4CCD-BA25-B293816C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56" y="1945202"/>
            <a:ext cx="3303076" cy="340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59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막대 그래프 그리기</a:t>
            </a:r>
            <a:r>
              <a:rPr lang="en-US" altLang="ko-KR" dirty="0"/>
              <a:t>: </a:t>
            </a:r>
            <a:r>
              <a:rPr lang="en-US" altLang="ko-KR" dirty="0" err="1"/>
              <a:t>geom_bar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dirty="0"/>
              <a:t>막대 그래프에서는 </a:t>
            </a:r>
            <a:r>
              <a:rPr lang="en-US" altLang="ko-KR" dirty="0"/>
              <a:t>x</a:t>
            </a:r>
            <a:r>
              <a:rPr lang="ko-KR" altLang="en-US" dirty="0"/>
              <a:t>축만 지정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mtcars</a:t>
            </a:r>
            <a:r>
              <a:rPr lang="en-US" altLang="ko-KR" dirty="0"/>
              <a:t> </a:t>
            </a:r>
            <a:r>
              <a:rPr lang="ko-KR" altLang="en-US" dirty="0"/>
              <a:t>데이터 세트에서 실린더</a:t>
            </a:r>
            <a:r>
              <a:rPr lang="en-US" altLang="ko-KR" dirty="0"/>
              <a:t>(</a:t>
            </a:r>
            <a:r>
              <a:rPr lang="en-US" altLang="ko-KR" dirty="0" err="1"/>
              <a:t>cyl</a:t>
            </a:r>
            <a:r>
              <a:rPr lang="en-US" altLang="ko-KR" dirty="0"/>
              <a:t>) </a:t>
            </a:r>
            <a:r>
              <a:rPr lang="ko-KR" altLang="en-US" dirty="0"/>
              <a:t>종류별로 빈도수를 확인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624008"/>
              </p:ext>
            </p:extLst>
          </p:nvPr>
        </p:nvGraphicFramePr>
        <p:xfrm>
          <a:off x="1716176" y="1986678"/>
          <a:ext cx="425572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572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막대 그래프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mtcars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cyl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+    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geom_bar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(width = 0.5)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03BE8861-111A-4CA9-84D8-B39C28EBD55C}"/>
              </a:ext>
            </a:extLst>
          </p:cNvPr>
          <p:cNvSpPr/>
          <p:nvPr/>
        </p:nvSpPr>
        <p:spPr>
          <a:xfrm>
            <a:off x="1958252" y="2963646"/>
            <a:ext cx="281354" cy="25790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F8031-18E0-4135-A756-6FA792746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47" y="2875521"/>
            <a:ext cx="3488450" cy="35967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A9BED3-248C-444F-9502-B719B744DEDF}"/>
              </a:ext>
            </a:extLst>
          </p:cNvPr>
          <p:cNvSpPr txBox="1"/>
          <p:nvPr/>
        </p:nvSpPr>
        <p:spPr>
          <a:xfrm>
            <a:off x="6215738" y="4881115"/>
            <a:ext cx="61077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◀"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x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축에 값이 없는 범주인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와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7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이 포함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- 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빈 범주를 제외하고 싶다면 수치형인 데이터를 범주화 할 수 있는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factor( )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함수를 사용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E5E27A-5759-4A57-8E89-0626B3E22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27667"/>
              </p:ext>
            </p:extLst>
          </p:nvPr>
        </p:nvGraphicFramePr>
        <p:xfrm>
          <a:off x="6327493" y="5753802"/>
          <a:ext cx="4829908" cy="5181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82990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mtcars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factor(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cyl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 )) + 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geom_bar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(width = 0.5)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78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누적 막대 그래프 그리기</a:t>
            </a:r>
          </a:p>
          <a:p>
            <a:pPr lvl="2"/>
            <a:r>
              <a:rPr lang="ko-KR" altLang="en-US" dirty="0"/>
              <a:t>실린더 종류별 빈도를 파악하면서 실린더 종류별 기어</a:t>
            </a:r>
            <a:r>
              <a:rPr lang="en-US" altLang="ko-KR" dirty="0"/>
              <a:t>(gear) </a:t>
            </a:r>
            <a:r>
              <a:rPr lang="ko-KR" altLang="en-US" dirty="0"/>
              <a:t>빈도까지 파악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geom_bar</a:t>
            </a:r>
            <a:r>
              <a:rPr lang="en-US" altLang="ko-KR" dirty="0"/>
              <a:t>( ) </a:t>
            </a:r>
            <a:r>
              <a:rPr lang="ko-KR" altLang="en-US" dirty="0"/>
              <a:t>함수 안에 </a:t>
            </a:r>
            <a:r>
              <a:rPr lang="en-US" altLang="ko-KR" dirty="0" err="1"/>
              <a:t>aes</a:t>
            </a:r>
            <a:r>
              <a:rPr lang="en-US" altLang="ko-KR" dirty="0"/>
              <a:t>( ) </a:t>
            </a:r>
            <a:r>
              <a:rPr lang="ko-KR" altLang="en-US" dirty="0"/>
              <a:t>함수를 이용하여 누적할 열을 지정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692206"/>
              </p:ext>
            </p:extLst>
          </p:nvPr>
        </p:nvGraphicFramePr>
        <p:xfrm>
          <a:off x="1674683" y="2022510"/>
          <a:ext cx="3842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286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누적 막대 그래프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mtcars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factor(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cyl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geom_bar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(fill = factor(gear)))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03BE8861-111A-4CA9-84D8-B39C28EBD55C}"/>
              </a:ext>
            </a:extLst>
          </p:cNvPr>
          <p:cNvSpPr/>
          <p:nvPr/>
        </p:nvSpPr>
        <p:spPr>
          <a:xfrm>
            <a:off x="5764471" y="2259316"/>
            <a:ext cx="281354" cy="25790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4C46C-0824-423A-97BB-6F2EDD94313E}"/>
              </a:ext>
            </a:extLst>
          </p:cNvPr>
          <p:cNvSpPr txBox="1"/>
          <p:nvPr/>
        </p:nvSpPr>
        <p:spPr>
          <a:xfrm>
            <a:off x="2291565" y="2950527"/>
            <a:ext cx="3053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gear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변수의 빈도가 막대 안에 채워짐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A720CB-225F-4CED-8AFE-5E5C71BC253E}"/>
              </a:ext>
            </a:extLst>
          </p:cNvPr>
          <p:cNvCxnSpPr>
            <a:cxnSpLocks/>
          </p:cNvCxnSpPr>
          <p:nvPr/>
        </p:nvCxnSpPr>
        <p:spPr>
          <a:xfrm>
            <a:off x="3398309" y="2703670"/>
            <a:ext cx="0" cy="262761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0C6D622-1830-45C4-8C0B-D23DAC64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414" y="1935151"/>
            <a:ext cx="4205610" cy="33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76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누적 막대 그래프로 그리는 선버스트 차트</a:t>
            </a:r>
          </a:p>
          <a:p>
            <a:pPr lvl="2"/>
            <a:r>
              <a:rPr lang="ko-KR" altLang="en-US" dirty="0"/>
              <a:t>선버스트 차트</a:t>
            </a:r>
            <a:r>
              <a:rPr lang="en-US" altLang="ko-KR" dirty="0"/>
              <a:t>(sunburst chart)</a:t>
            </a:r>
            <a:r>
              <a:rPr lang="ko-KR" altLang="en-US" dirty="0"/>
              <a:t>는 계층 구조의 데이터를 수준별로 비율을 표시하는 그래프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누적 막대 그래프 코드에 </a:t>
            </a:r>
            <a:r>
              <a:rPr lang="en-US" altLang="ko-KR" dirty="0"/>
              <a:t>+ </a:t>
            </a:r>
            <a:r>
              <a:rPr lang="en-US" altLang="ko-KR" dirty="0" err="1"/>
              <a:t>coord_polar</a:t>
            </a:r>
            <a:r>
              <a:rPr lang="en-US" altLang="ko-KR" dirty="0"/>
              <a:t>( )</a:t>
            </a:r>
            <a:r>
              <a:rPr lang="ko-KR" altLang="en-US" dirty="0"/>
              <a:t>를 추가하면 선버스트 차트로 변환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98411"/>
              </p:ext>
            </p:extLst>
          </p:nvPr>
        </p:nvGraphicFramePr>
        <p:xfrm>
          <a:off x="1764445" y="2027454"/>
          <a:ext cx="386886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886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선버스트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차트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mtcars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factor(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cyl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geom_bar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(fill = factor(gear)))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coord_polar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03BE8861-111A-4CA9-84D8-B39C28EBD55C}"/>
              </a:ext>
            </a:extLst>
          </p:cNvPr>
          <p:cNvSpPr/>
          <p:nvPr/>
        </p:nvSpPr>
        <p:spPr>
          <a:xfrm>
            <a:off x="6004661" y="2370940"/>
            <a:ext cx="281354" cy="25790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A8A36-FE67-445F-9387-70DCDE701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97" y="1946397"/>
            <a:ext cx="3971025" cy="29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69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(10)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err="1"/>
              <a:t>coord_polor</a:t>
            </a:r>
            <a:r>
              <a:rPr lang="en-US" altLang="ko-KR" dirty="0"/>
              <a:t>( ) </a:t>
            </a:r>
            <a:r>
              <a:rPr lang="ko-KR" altLang="en-US" dirty="0"/>
              <a:t>함수에 </a:t>
            </a:r>
            <a:r>
              <a:rPr lang="en-US" altLang="ko-KR" dirty="0"/>
              <a:t>theta = "y" </a:t>
            </a:r>
            <a:r>
              <a:rPr lang="ko-KR" altLang="en-US" dirty="0"/>
              <a:t>옵션을 추가하여 도넛 모양의 선버스트 차트가 그리기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43118"/>
              </p:ext>
            </p:extLst>
          </p:nvPr>
        </p:nvGraphicFramePr>
        <p:xfrm>
          <a:off x="1764445" y="1336237"/>
          <a:ext cx="386886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886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도넛 모양의 선버스트 차트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mtcars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factor(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cyl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geom_bar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(fill = factor(gear)))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coord_polar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(theta = "y")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03BE8861-111A-4CA9-84D8-B39C28EBD55C}"/>
              </a:ext>
            </a:extLst>
          </p:cNvPr>
          <p:cNvSpPr/>
          <p:nvPr/>
        </p:nvSpPr>
        <p:spPr>
          <a:xfrm>
            <a:off x="5899308" y="1679723"/>
            <a:ext cx="281354" cy="25790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95727B-469D-4CF0-9DA4-31D5FF149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665" y="1261001"/>
            <a:ext cx="4206519" cy="31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64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(11)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상자 그림 그리기</a:t>
            </a:r>
            <a:r>
              <a:rPr lang="en-US" altLang="ko-KR" dirty="0"/>
              <a:t>: </a:t>
            </a:r>
            <a:r>
              <a:rPr lang="en-US" altLang="ko-KR" dirty="0" err="1"/>
              <a:t>geom_boxplot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en-US" altLang="ko-KR" dirty="0" err="1"/>
              <a:t>geom_boxplot</a:t>
            </a:r>
            <a:r>
              <a:rPr lang="en-US" altLang="ko-KR" dirty="0"/>
              <a:t>( ) </a:t>
            </a:r>
            <a:r>
              <a:rPr lang="ko-KR" altLang="en-US" dirty="0"/>
              <a:t>함수는 </a:t>
            </a:r>
            <a:r>
              <a:rPr lang="en-US" altLang="ko-KR" dirty="0" err="1"/>
              <a:t>aes</a:t>
            </a:r>
            <a:r>
              <a:rPr lang="en-US" altLang="ko-KR" dirty="0"/>
              <a:t>( ) </a:t>
            </a:r>
            <a:r>
              <a:rPr lang="ko-KR" altLang="en-US" dirty="0"/>
              <a:t>함수 안에 상자로 그룹 지을 열을 설정</a:t>
            </a:r>
            <a:endParaRPr lang="en-US" altLang="ko-KR" dirty="0"/>
          </a:p>
          <a:p>
            <a:pPr lvl="2"/>
            <a:r>
              <a:rPr lang="ko-KR" altLang="en-US" dirty="0"/>
              <a:t>날짜별로 온도 분포를 확인해야 하므로 </a:t>
            </a:r>
            <a:r>
              <a:rPr lang="en-US" altLang="ko-KR" dirty="0"/>
              <a:t>group </a:t>
            </a:r>
            <a:r>
              <a:rPr lang="ko-KR" altLang="en-US" dirty="0"/>
              <a:t>옵션에 </a:t>
            </a:r>
            <a:r>
              <a:rPr lang="en-US" altLang="ko-KR" dirty="0"/>
              <a:t>Day </a:t>
            </a:r>
            <a:r>
              <a:rPr lang="ko-KR" altLang="en-US" dirty="0"/>
              <a:t>변수를 지정하여 날짜별로 그룹을 설정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51867"/>
              </p:ext>
            </p:extLst>
          </p:nvPr>
        </p:nvGraphicFramePr>
        <p:xfrm>
          <a:off x="1558924" y="2135187"/>
          <a:ext cx="54263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639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상자 그림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Day, y = Temp, group = Day))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geom_boxplot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03BE8861-111A-4CA9-84D8-B39C28EBD55C}"/>
              </a:ext>
            </a:extLst>
          </p:cNvPr>
          <p:cNvSpPr/>
          <p:nvPr/>
        </p:nvSpPr>
        <p:spPr>
          <a:xfrm>
            <a:off x="7380599" y="2371993"/>
            <a:ext cx="281354" cy="25790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9428C-9ECB-4765-91CD-B13BF1E8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95" y="2042589"/>
            <a:ext cx="3325324" cy="34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6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(12)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히스토그램 그리기</a:t>
            </a:r>
            <a:r>
              <a:rPr lang="en-US" altLang="ko-KR" dirty="0"/>
              <a:t>: </a:t>
            </a:r>
            <a:r>
              <a:rPr lang="en-US" altLang="ko-KR" dirty="0" err="1"/>
              <a:t>geom_histogram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  <a:p>
            <a:pPr lvl="2"/>
            <a:r>
              <a:rPr lang="en-US" altLang="ko-KR" dirty="0" err="1"/>
              <a:t>ggplot</a:t>
            </a:r>
            <a:r>
              <a:rPr lang="en-US" altLang="ko-KR" dirty="0"/>
              <a:t>( ) </a:t>
            </a:r>
            <a:r>
              <a:rPr lang="ko-KR" altLang="en-US" dirty="0"/>
              <a:t>함수 뒤에 </a:t>
            </a:r>
            <a:r>
              <a:rPr lang="en-US" altLang="ko-KR" dirty="0"/>
              <a:t>+ </a:t>
            </a:r>
            <a:r>
              <a:rPr lang="en-US" altLang="ko-KR" dirty="0" err="1"/>
              <a:t>geom_histogram</a:t>
            </a:r>
            <a:r>
              <a:rPr lang="en-US" altLang="ko-KR" dirty="0"/>
              <a:t>( ) </a:t>
            </a:r>
            <a:r>
              <a:rPr lang="ko-KR" altLang="en-US" dirty="0"/>
              <a:t>형태로 추가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132379"/>
              </p:ext>
            </p:extLst>
          </p:nvPr>
        </p:nvGraphicFramePr>
        <p:xfrm>
          <a:off x="1703608" y="1771771"/>
          <a:ext cx="3224091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09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히스토그램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(Temp))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geom_histogram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03BE8861-111A-4CA9-84D8-B39C28EBD55C}"/>
              </a:ext>
            </a:extLst>
          </p:cNvPr>
          <p:cNvSpPr/>
          <p:nvPr/>
        </p:nvSpPr>
        <p:spPr>
          <a:xfrm>
            <a:off x="5223200" y="1943285"/>
            <a:ext cx="281354" cy="25790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5F402F-ADA6-4268-97E4-CFD7D45AC2B0}"/>
              </a:ext>
            </a:extLst>
          </p:cNvPr>
          <p:cNvSpPr txBox="1"/>
          <p:nvPr/>
        </p:nvSpPr>
        <p:spPr>
          <a:xfrm>
            <a:off x="5614465" y="1716189"/>
            <a:ext cx="4718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`</a:t>
            </a:r>
            <a:r>
              <a:rPr lang="en-US" altLang="ko-KR" sz="1600" dirty="0" err="1"/>
              <a:t>stat_bin</a:t>
            </a:r>
            <a:r>
              <a:rPr lang="en-US" altLang="ko-KR" sz="1600" dirty="0"/>
              <a:t>()` using `bins = 30`. Pick better value with</a:t>
            </a:r>
          </a:p>
          <a:p>
            <a:r>
              <a:rPr lang="en-US" altLang="ko-KR" sz="1600" dirty="0"/>
              <a:t>`</a:t>
            </a:r>
            <a:r>
              <a:rPr lang="en-US" altLang="ko-KR" sz="1600" dirty="0" err="1"/>
              <a:t>binwidth</a:t>
            </a:r>
            <a:r>
              <a:rPr lang="en-US" altLang="ko-KR" sz="1600" dirty="0"/>
              <a:t>`.</a:t>
            </a:r>
            <a:endParaRPr lang="ko-KR" alt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E69DF0-2C17-40D9-B50D-06401EBD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12" y="2323546"/>
            <a:ext cx="2566733" cy="2587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815598-F11F-42E1-A2C8-8E9A23600A84}"/>
              </a:ext>
            </a:extLst>
          </p:cNvPr>
          <p:cNvSpPr txBox="1"/>
          <p:nvPr/>
        </p:nvSpPr>
        <p:spPr>
          <a:xfrm>
            <a:off x="5660345" y="4933687"/>
            <a:ext cx="610772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실행 결과에 안내 메시지가 나타남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막대 구간을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30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개로 조정했다는 의미이므로 직접 지정하고 싶다면   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altLang="ko-KR" sz="1400" dirty="0" err="1">
                <a:solidFill>
                  <a:schemeClr val="accent1">
                    <a:lumMod val="50000"/>
                  </a:schemeClr>
                </a:solidFill>
              </a:rPr>
              <a:t>binwidth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옵션을 사용하여 코드를 다음과 같이 작성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837A25F-F8C8-4056-8A07-C042FC601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70404"/>
              </p:ext>
            </p:extLst>
          </p:nvPr>
        </p:nvGraphicFramePr>
        <p:xfrm>
          <a:off x="5998691" y="5717413"/>
          <a:ext cx="3631446" cy="5181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3144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(Temp))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geom_histogram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binwidth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1 )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143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(13)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좀 더 알아보기 ①</a:t>
            </a:r>
            <a:r>
              <a:rPr lang="en-US" altLang="ko-KR" dirty="0"/>
              <a:t>] </a:t>
            </a:r>
            <a:r>
              <a:rPr lang="ko-KR" altLang="en-US" dirty="0"/>
              <a:t>연산자로 이어진 코드 줄 바꿈하기</a:t>
            </a:r>
          </a:p>
          <a:p>
            <a:pPr lvl="2"/>
            <a:r>
              <a:rPr lang="ko-KR" altLang="en-US" dirty="0"/>
              <a:t>하나의 코드가 길어지거나 복잡해지면 적절하게 줄을 바꾸면서 작성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읽기에도 편리하고 오류를 수정하기에도 좋음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95560"/>
              </p:ext>
            </p:extLst>
          </p:nvPr>
        </p:nvGraphicFramePr>
        <p:xfrm>
          <a:off x="1732543" y="2010121"/>
          <a:ext cx="6225198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19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한 줄로 작성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Day, y = Temp)) +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8DF3F89-3589-495A-A33E-8EE9667A4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229746"/>
              </p:ext>
            </p:extLst>
          </p:nvPr>
        </p:nvGraphicFramePr>
        <p:xfrm>
          <a:off x="1732543" y="2715191"/>
          <a:ext cx="62251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19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여러 줄로 작성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들여쓰기로 코드 연결 확인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Day, y = Temp))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2DC8501-0429-4100-9959-9DC01671D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823749"/>
              </p:ext>
            </p:extLst>
          </p:nvPr>
        </p:nvGraphicFramePr>
        <p:xfrm>
          <a:off x="1732543" y="3654356"/>
          <a:ext cx="622519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19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잘못된 줄 바꿈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Day, y = Temp))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+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714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(14)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좀 더 알아보기 ②</a:t>
            </a:r>
            <a:r>
              <a:rPr lang="en-US" altLang="ko-KR" dirty="0"/>
              <a:t>] </a:t>
            </a:r>
            <a:r>
              <a:rPr lang="ko-KR" altLang="en-US" dirty="0"/>
              <a:t>그래프에 그래프 더하기</a:t>
            </a:r>
          </a:p>
          <a:p>
            <a:pPr lvl="2"/>
            <a:r>
              <a:rPr lang="ko-KR" altLang="en-US" dirty="0"/>
              <a:t>매핑한 판 위에 그래프를 여러 개 겹쳐서 표현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앞에서 그린 산점도와 선 그래프를 겹쳐서 표현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72499"/>
              </p:ext>
            </p:extLst>
          </p:nvPr>
        </p:nvGraphicFramePr>
        <p:xfrm>
          <a:off x="1732545" y="2067995"/>
          <a:ext cx="4274716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471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 그래프와 산점도 함께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Day, y = Temp))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867BD089-71EA-4419-B262-15AB6008712D}"/>
              </a:ext>
            </a:extLst>
          </p:cNvPr>
          <p:cNvSpPr/>
          <p:nvPr/>
        </p:nvSpPr>
        <p:spPr>
          <a:xfrm>
            <a:off x="6411376" y="2393896"/>
            <a:ext cx="257908" cy="29307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48136-D875-45FA-9E72-99FF57BE4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918" y="1991204"/>
            <a:ext cx="3954545" cy="405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5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82F3270-274A-4FFA-9FC4-DAF65E0A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 latinLnBrk="0">
              <a:defRPr/>
            </a:pPr>
            <a:r>
              <a:rPr lang="ko-KR" altLang="en-US" sz="4100" b="1" kern="1200" dirty="0">
                <a:solidFill>
                  <a:srgbClr val="4BB0A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시작하기전에</a:t>
            </a:r>
            <a:endParaRPr lang="en-US" altLang="ko-KR" sz="4100" b="1" kern="1200" dirty="0">
              <a:solidFill>
                <a:srgbClr val="4BB0A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868AD-5FB7-A947-B715-20B0C939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7502D5-0DE6-43F9-8F2E-D2C7BA7481E7}"/>
              </a:ext>
            </a:extLst>
          </p:cNvPr>
          <p:cNvSpPr/>
          <p:nvPr/>
        </p:nvSpPr>
        <p:spPr>
          <a:xfrm>
            <a:off x="4976031" y="963877"/>
            <a:ext cx="6500853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b="1" dirty="0"/>
              <a:t>개발 환경 설치</a:t>
            </a:r>
            <a:endParaRPr lang="en-US" altLang="ko-KR" b="1" dirty="0"/>
          </a:p>
          <a:p>
            <a:r>
              <a:rPr lang="en-US" altLang="ko-KR" sz="1600" dirty="0"/>
              <a:t>R -  https://www.r-project.org</a:t>
            </a:r>
          </a:p>
          <a:p>
            <a:r>
              <a:rPr lang="en-US" altLang="ko-KR" sz="1600" dirty="0"/>
              <a:t>R </a:t>
            </a:r>
            <a:r>
              <a:rPr lang="ko-KR" altLang="en-US" sz="1600" dirty="0"/>
              <a:t>스튜디오 </a:t>
            </a:r>
            <a:r>
              <a:rPr lang="en-US" altLang="ko-KR" sz="1600" dirty="0"/>
              <a:t>- https://www.rstudio.com</a:t>
            </a:r>
          </a:p>
          <a:p>
            <a:pPr lvl="0"/>
            <a:endParaRPr lang="en-US" altLang="ko-KR" b="1" dirty="0">
              <a:solidFill>
                <a:prstClr val="black"/>
              </a:solidFill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</a:rPr>
              <a:t>강전희 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컴퓨터공학과 인공지능을 공부했고 </a:t>
            </a:r>
            <a:r>
              <a:rPr lang="en-US" altLang="ko-KR" dirty="0">
                <a:solidFill>
                  <a:prstClr val="black"/>
                </a:solidFill>
              </a:rPr>
              <a:t>CJ ENM</a:t>
            </a:r>
            <a:r>
              <a:rPr lang="ko-KR" altLang="en-US" dirty="0">
                <a:solidFill>
                  <a:prstClr val="black"/>
                </a:solidFill>
              </a:rPr>
              <a:t> 근무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br>
              <a:rPr lang="en-US" altLang="ko-KR" dirty="0">
                <a:solidFill>
                  <a:prstClr val="black"/>
                </a:solidFill>
              </a:rPr>
            </a:br>
            <a:r>
              <a:rPr lang="ko-KR" altLang="en-US" dirty="0">
                <a:solidFill>
                  <a:prstClr val="black"/>
                </a:solidFill>
              </a:rPr>
              <a:t>시스템 구축</a:t>
            </a:r>
            <a:r>
              <a:rPr lang="en-US" altLang="ko-KR" dirty="0">
                <a:solidFill>
                  <a:prstClr val="black"/>
                </a:solidFill>
              </a:rPr>
              <a:t>·</a:t>
            </a:r>
            <a:r>
              <a:rPr lang="ko-KR" altLang="en-US" dirty="0">
                <a:solidFill>
                  <a:prstClr val="black"/>
                </a:solidFill>
              </a:rPr>
              <a:t>설계</a:t>
            </a:r>
            <a:r>
              <a:rPr lang="en-US" altLang="ko-KR" dirty="0">
                <a:solidFill>
                  <a:prstClr val="black"/>
                </a:solidFill>
              </a:rPr>
              <a:t>·</a:t>
            </a:r>
            <a:r>
              <a:rPr lang="ko-KR" altLang="en-US" dirty="0">
                <a:solidFill>
                  <a:prstClr val="black"/>
                </a:solidFill>
              </a:rPr>
              <a:t>운영을 시작으로 인공지능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빅데이터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개인 </a:t>
            </a:r>
            <a:br>
              <a:rPr lang="en-US" altLang="ko-KR" dirty="0">
                <a:solidFill>
                  <a:prstClr val="black"/>
                </a:solidFill>
              </a:rPr>
            </a:br>
            <a:r>
              <a:rPr lang="ko-KR" altLang="en-US" dirty="0">
                <a:solidFill>
                  <a:prstClr val="black"/>
                </a:solidFill>
              </a:rPr>
              <a:t>정보 보호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온갖 가젯과 자료 정리에 관심이 많으며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국내 최초로 </a:t>
            </a:r>
            <a:r>
              <a:rPr lang="en-US" altLang="ko-KR" dirty="0">
                <a:solidFill>
                  <a:prstClr val="black"/>
                </a:solidFill>
              </a:rPr>
              <a:t>MCN</a:t>
            </a:r>
            <a:r>
              <a:rPr lang="ko-KR" altLang="en-US" dirty="0">
                <a:solidFill>
                  <a:prstClr val="black"/>
                </a:solidFill>
              </a:rPr>
              <a:t>인 </a:t>
            </a:r>
            <a:r>
              <a:rPr lang="en-US" altLang="ko-KR" dirty="0">
                <a:solidFill>
                  <a:prstClr val="black"/>
                </a:solidFill>
              </a:rPr>
              <a:t>DIATV </a:t>
            </a:r>
            <a:r>
              <a:rPr lang="ko-KR" altLang="en-US" dirty="0">
                <a:solidFill>
                  <a:prstClr val="black"/>
                </a:solidFill>
              </a:rPr>
              <a:t>사업을 시작한 </a:t>
            </a:r>
            <a:r>
              <a:rPr lang="en-US" altLang="ko-KR" dirty="0">
                <a:solidFill>
                  <a:prstClr val="black"/>
                </a:solidFill>
              </a:rPr>
              <a:t>MCN</a:t>
            </a:r>
            <a:r>
              <a:rPr lang="ko-KR" altLang="en-US" dirty="0">
                <a:solidFill>
                  <a:prstClr val="black"/>
                </a:solidFill>
              </a:rPr>
              <a:t>계의 화석 같은 존재</a:t>
            </a:r>
            <a:br>
              <a:rPr lang="en-US" altLang="ko-KR" dirty="0">
                <a:solidFill>
                  <a:prstClr val="black"/>
                </a:solidFill>
              </a:rPr>
            </a:br>
            <a:r>
              <a:rPr lang="ko-KR" altLang="en-US" dirty="0">
                <a:solidFill>
                  <a:prstClr val="black"/>
                </a:solidFill>
              </a:rPr>
              <a:t>현재는 </a:t>
            </a:r>
            <a:r>
              <a:rPr lang="en-US" altLang="ko-KR" dirty="0">
                <a:solidFill>
                  <a:prstClr val="black"/>
                </a:solidFill>
              </a:rPr>
              <a:t>DIATV </a:t>
            </a:r>
            <a:r>
              <a:rPr lang="ko-KR" altLang="en-US" dirty="0">
                <a:solidFill>
                  <a:prstClr val="black"/>
                </a:solidFill>
              </a:rPr>
              <a:t>경험을 바탕으로 </a:t>
            </a:r>
            <a:r>
              <a:rPr lang="en-US" altLang="ko-KR" dirty="0">
                <a:solidFill>
                  <a:prstClr val="black"/>
                </a:solidFill>
              </a:rPr>
              <a:t>SNS </a:t>
            </a:r>
            <a:r>
              <a:rPr lang="ko-KR" altLang="en-US" dirty="0">
                <a:solidFill>
                  <a:prstClr val="black"/>
                </a:solidFill>
              </a:rPr>
              <a:t>데이터 분석과 시스템 기획을 담당</a:t>
            </a:r>
          </a:p>
          <a:p>
            <a:pPr lvl="0"/>
            <a:endParaRPr lang="ko-KR" altLang="en-US" b="1" dirty="0">
              <a:solidFill>
                <a:prstClr val="black"/>
              </a:solidFill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</a:rPr>
              <a:t>엄동란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</a:rPr>
              <a:t>통계학을 공부한 후 컨설팅 회사에 입사하여 </a:t>
            </a:r>
            <a:r>
              <a:rPr lang="en-US" altLang="ko-KR" dirty="0">
                <a:solidFill>
                  <a:prstClr val="black"/>
                </a:solidFill>
              </a:rPr>
              <a:t>CRM </a:t>
            </a:r>
            <a:r>
              <a:rPr lang="ko-KR" altLang="en-US" dirty="0">
                <a:solidFill>
                  <a:prstClr val="black"/>
                </a:solidFill>
              </a:rPr>
              <a:t>기반의 분석 업무를 경험</a:t>
            </a:r>
            <a:br>
              <a:rPr lang="en-US" altLang="ko-KR" dirty="0">
                <a:solidFill>
                  <a:prstClr val="black"/>
                </a:solidFill>
              </a:rPr>
            </a:br>
            <a:r>
              <a:rPr lang="en-US" altLang="ko-KR" dirty="0">
                <a:solidFill>
                  <a:prstClr val="black"/>
                </a:solidFill>
              </a:rPr>
              <a:t>L</a:t>
            </a:r>
            <a:r>
              <a:rPr lang="ko-KR" altLang="en-US" dirty="0">
                <a:solidFill>
                  <a:prstClr val="black"/>
                </a:solidFill>
              </a:rPr>
              <a:t>사에서 회원 기반의 빅데이터 분석 업무를 담당했고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빅데이터 기획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>
                <a:solidFill>
                  <a:prstClr val="black"/>
                </a:solidFill>
              </a:rPr>
              <a:t>분석 외에 마케팅 분야에서도 다양한 경험을 보유</a:t>
            </a:r>
            <a:endParaRPr lang="en-US" altLang="ko-KR" sz="1600" dirty="0"/>
          </a:p>
        </p:txBody>
      </p:sp>
      <p:sp>
        <p:nvSpPr>
          <p:cNvPr id="10" name="바닥글 개체 틀 36">
            <a:extLst>
              <a:ext uri="{FF2B5EF4-FFF2-40B4-BE49-F238E27FC236}">
                <a16:creationId xmlns:a16="http://schemas.microsoft.com/office/drawing/2014/main" id="{5220374A-E2BF-4F2C-BE2B-8A4F0B1BCC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667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(15)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좀 더 알아보기 ②</a:t>
            </a:r>
            <a:r>
              <a:rPr lang="en-US" altLang="ko-KR" dirty="0"/>
              <a:t>] </a:t>
            </a:r>
            <a:r>
              <a:rPr lang="ko-KR" altLang="en-US" dirty="0"/>
              <a:t>그래프에 그래프 더하기</a:t>
            </a:r>
          </a:p>
          <a:p>
            <a:pPr lvl="2"/>
            <a:r>
              <a:rPr lang="ko-KR" altLang="en-US" dirty="0"/>
              <a:t>선을 다른 색으로 지정하고 점을 더 크게 표현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그래프의 선은 빨간색으로 표현하고</a:t>
            </a:r>
            <a:r>
              <a:rPr lang="en-US" altLang="ko-KR" dirty="0"/>
              <a:t>, </a:t>
            </a:r>
            <a:r>
              <a:rPr lang="ko-KR" altLang="en-US" dirty="0"/>
              <a:t>점 크기를 </a:t>
            </a:r>
            <a:r>
              <a:rPr lang="en-US" altLang="ko-KR" dirty="0"/>
              <a:t>3</a:t>
            </a:r>
            <a:r>
              <a:rPr lang="ko-KR" altLang="en-US" dirty="0"/>
              <a:t>으로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67BD089-71EA-4419-B262-15AB6008712D}"/>
              </a:ext>
            </a:extLst>
          </p:cNvPr>
          <p:cNvSpPr/>
          <p:nvPr/>
        </p:nvSpPr>
        <p:spPr>
          <a:xfrm>
            <a:off x="6392724" y="2388158"/>
            <a:ext cx="257908" cy="29307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4AAE65-4224-4431-AB15-F3B4761A5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47346"/>
              </p:ext>
            </p:extLst>
          </p:nvPr>
        </p:nvGraphicFramePr>
        <p:xfrm>
          <a:off x="1698944" y="2062257"/>
          <a:ext cx="4332589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258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선 그래프 컬러와 산점도 점 크기 변경하기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Day, y = Temp))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(color = "red")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(size = 3)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0D8BA04-EADF-4734-BE5C-4DC7CFE4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938" y="1954157"/>
            <a:ext cx="3821723" cy="39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마무리①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3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가지 키워드로 정리하는 핵심 포인트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데이터 시각화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수치 데이터를 이미지화하여 누구나 쉽게 내용을 이해할 수 있도록 시각적으로 전달하는 것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ggplot2 </a:t>
            </a:r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패키지</a:t>
            </a:r>
            <a:r>
              <a:rPr lang="en-US" altLang="ko-KR" sz="1600" i="0" u="none" strike="noStrike" baseline="0" dirty="0">
                <a:solidFill>
                  <a:srgbClr val="000000"/>
                </a:solidFill>
                <a:latin typeface="YoonV YoonMyungjo100Std_OTF"/>
              </a:rPr>
              <a:t>:</a:t>
            </a:r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R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의 대표적인 데이터 시각화 패키지로 다양한 그래프를 그릴 수 있음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600" b="1" i="0" u="none" strike="noStrike" baseline="0" dirty="0" err="1">
                <a:solidFill>
                  <a:srgbClr val="000000"/>
                </a:solidFill>
                <a:latin typeface="YoonV YoonMyungjo100Std_OTF"/>
              </a:rPr>
              <a:t>ggplot</a:t>
            </a:r>
            <a:r>
              <a:rPr lang="en-US" altLang="ko-KR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 ( ) </a:t>
            </a:r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함수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그래프를 표현하는 좌표를 그리기 위한 기본 레이어를 만드는 함수</a:t>
            </a:r>
            <a:b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- </a:t>
            </a:r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YoonV YoonMyungjo100Std_OTF"/>
              </a:rPr>
              <a:t>geom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_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으로 시작하는 함수로 각종 그래프를 추가하는 형태로 그래프를 그릴 수 있음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98510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마무리②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표로 정리하는 핵심 함수</a:t>
            </a:r>
            <a:endParaRPr lang="en-US" altLang="ko-KR" sz="18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0B7E955-212E-43B6-A918-9A8A93382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6366"/>
              </p:ext>
            </p:extLst>
          </p:nvPr>
        </p:nvGraphicFramePr>
        <p:xfrm>
          <a:off x="1524000" y="1336383"/>
          <a:ext cx="812800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59712">
                  <a:extLst>
                    <a:ext uri="{9D8B030D-6E8A-4147-A177-3AD203B41FA5}">
                      <a16:colId xmlns:a16="http://schemas.microsoft.com/office/drawing/2014/main" val="3925616881"/>
                    </a:ext>
                  </a:extLst>
                </a:gridCol>
                <a:gridCol w="6368288">
                  <a:extLst>
                    <a:ext uri="{9D8B030D-6E8A-4147-A177-3AD203B41FA5}">
                      <a16:colId xmlns:a16="http://schemas.microsoft.com/office/drawing/2014/main" val="2911751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71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geom_point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산점도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그리기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26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geom_line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선 그래프 그리기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57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geom_bar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막대 그래프 그리기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908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geom_boxplot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상자 그림 그리기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637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geom_histogram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히스토그램 그리기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7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134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마무리③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다음 중 </a:t>
            </a:r>
            <a:r>
              <a:rPr lang="en-US" altLang="ko-KR" sz="1600" dirty="0"/>
              <a:t>ggplot2 </a:t>
            </a:r>
            <a:r>
              <a:rPr lang="ko-KR" altLang="en-US" sz="1600" dirty="0"/>
              <a:t>패키지에 대한 설명으로 틀린 것은</a:t>
            </a:r>
            <a:r>
              <a:rPr lang="en-US" altLang="ko-KR" sz="1600" dirty="0"/>
              <a:t>?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/>
              <a:t>ggplot2 </a:t>
            </a:r>
            <a:r>
              <a:rPr lang="ko-KR" altLang="en-US" dirty="0"/>
              <a:t>패키지로 다양한 그래프를 그릴 수 있음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 err="1"/>
              <a:t>ggplot</a:t>
            </a:r>
            <a:r>
              <a:rPr lang="en-US" altLang="ko-KR" dirty="0"/>
              <a:t>( ) </a:t>
            </a:r>
            <a:r>
              <a:rPr lang="ko-KR" altLang="en-US" dirty="0"/>
              <a:t>함수로 그래프 기본 틀을 만든 후 그래프를 그릴 수 있음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 err="1"/>
              <a:t>ggplot</a:t>
            </a:r>
            <a:r>
              <a:rPr lang="en-US" altLang="ko-KR" dirty="0"/>
              <a:t>( ) </a:t>
            </a:r>
            <a:r>
              <a:rPr lang="ko-KR" altLang="en-US" dirty="0"/>
              <a:t>함수에 </a:t>
            </a:r>
            <a:r>
              <a:rPr lang="en-US" altLang="ko-KR" dirty="0" err="1"/>
              <a:t>geom_bar</a:t>
            </a:r>
            <a:r>
              <a:rPr lang="en-US" altLang="ko-KR" dirty="0"/>
              <a:t>( ) </a:t>
            </a:r>
            <a:r>
              <a:rPr lang="ko-KR" altLang="en-US" dirty="0"/>
              <a:t>함수를 사용하면 히스토그램을 그릴 수 있음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en-US" altLang="ko-KR" dirty="0" err="1"/>
              <a:t>geom_bar</a:t>
            </a:r>
            <a:r>
              <a:rPr lang="en-US" altLang="ko-KR" dirty="0"/>
              <a:t>( ) </a:t>
            </a:r>
            <a:r>
              <a:rPr lang="ko-KR" altLang="en-US" dirty="0"/>
              <a:t>함수로 그래프를 그려 변수의 빈도를 파악할 수 있음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</a:pPr>
            <a:r>
              <a:rPr lang="ko-KR" altLang="en-US" dirty="0"/>
              <a:t>누적 막대 그래프에서 선버스트 차트로 변환할 수 있음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/>
              <a:t>diamonds </a:t>
            </a:r>
            <a:r>
              <a:rPr lang="ko-KR" altLang="en-US" sz="1600" dirty="0"/>
              <a:t>데이터 세트의 </a:t>
            </a:r>
            <a:r>
              <a:rPr lang="en-US" altLang="ko-KR" sz="1600" dirty="0"/>
              <a:t>cut </a:t>
            </a:r>
            <a:r>
              <a:rPr lang="ko-KR" altLang="en-US" sz="1600" dirty="0"/>
              <a:t>변수를 막대 그래프로 그리기</a:t>
            </a:r>
            <a:endParaRPr lang="en-US" altLang="ko-KR" sz="16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60B677-DB88-4616-B126-A62F7DACD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870727"/>
              </p:ext>
            </p:extLst>
          </p:nvPr>
        </p:nvGraphicFramePr>
        <p:xfrm>
          <a:off x="1358772" y="4516202"/>
          <a:ext cx="4572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data("diamonds")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                              (diamonds,                                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                             (width = 0.5)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92C5A3A-180D-4C47-A199-C62BC0A16825}"/>
              </a:ext>
            </a:extLst>
          </p:cNvPr>
          <p:cNvSpPr/>
          <p:nvPr/>
        </p:nvSpPr>
        <p:spPr>
          <a:xfrm>
            <a:off x="1585854" y="4774667"/>
            <a:ext cx="1224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179EC2-BD61-4B45-8009-63D41D633B05}"/>
              </a:ext>
            </a:extLst>
          </p:cNvPr>
          <p:cNvSpPr/>
          <p:nvPr/>
        </p:nvSpPr>
        <p:spPr>
          <a:xfrm>
            <a:off x="1585854" y="5007732"/>
            <a:ext cx="1224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9CF710-4B6A-4A04-9258-83BF5170DC89}"/>
              </a:ext>
            </a:extLst>
          </p:cNvPr>
          <p:cNvSpPr/>
          <p:nvPr/>
        </p:nvSpPr>
        <p:spPr>
          <a:xfrm>
            <a:off x="3800258" y="4792981"/>
            <a:ext cx="1224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C45976-5BCF-4629-A3AD-FC6F60AF5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686" y="4041775"/>
            <a:ext cx="2694087" cy="256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96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마무리④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en-US" altLang="ko-KR" sz="1600" dirty="0"/>
              <a:t>diamonds </a:t>
            </a:r>
            <a:r>
              <a:rPr lang="ko-KR" altLang="en-US" sz="1600" dirty="0"/>
              <a:t>데이터 세트의 </a:t>
            </a:r>
            <a:r>
              <a:rPr lang="en-US" altLang="ko-KR" sz="1600" dirty="0"/>
              <a:t>carat </a:t>
            </a:r>
            <a:r>
              <a:rPr lang="ko-KR" altLang="en-US" sz="1600" dirty="0"/>
              <a:t>변수의 변화에 따른 </a:t>
            </a:r>
            <a:r>
              <a:rPr lang="en-US" altLang="ko-KR" sz="1600" dirty="0"/>
              <a:t>price </a:t>
            </a:r>
            <a:r>
              <a:rPr lang="ko-KR" altLang="en-US" sz="1600" dirty="0"/>
              <a:t>변수의 변화를 선 그래프로 그리기</a:t>
            </a:r>
            <a:endParaRPr lang="en-US" altLang="ko-KR" sz="1600" dirty="0"/>
          </a:p>
          <a:p>
            <a:pPr marL="800100" lvl="1" indent="-342900">
              <a:buFont typeface="+mj-lt"/>
              <a:buAutoNum type="arabicPeriod" startAt="3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3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3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3"/>
            </a:pPr>
            <a:endParaRPr lang="en-US" altLang="ko-KR" sz="16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60B677-DB88-4616-B126-A62F7DACD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938657"/>
              </p:ext>
            </p:extLst>
          </p:nvPr>
        </p:nvGraphicFramePr>
        <p:xfrm>
          <a:off x="1373529" y="2042544"/>
          <a:ext cx="23114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40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(diamonds,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                            ) +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92C5A3A-180D-4C47-A199-C62BC0A16825}"/>
              </a:ext>
            </a:extLst>
          </p:cNvPr>
          <p:cNvSpPr/>
          <p:nvPr/>
        </p:nvSpPr>
        <p:spPr>
          <a:xfrm>
            <a:off x="1581352" y="2327819"/>
            <a:ext cx="1224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179EC2-BD61-4B45-8009-63D41D633B05}"/>
              </a:ext>
            </a:extLst>
          </p:cNvPr>
          <p:cNvSpPr/>
          <p:nvPr/>
        </p:nvSpPr>
        <p:spPr>
          <a:xfrm>
            <a:off x="1581352" y="2560884"/>
            <a:ext cx="1224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16523-1254-49F4-A11F-EAA028B34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787" y="1926797"/>
            <a:ext cx="4101913" cy="39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2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절편</a:t>
            </a:r>
            <a:r>
              <a:rPr lang="en-US" altLang="ko-KR" dirty="0"/>
              <a:t>(intercept):</a:t>
            </a:r>
            <a:r>
              <a:rPr lang="ko-KR" altLang="en-US" dirty="0"/>
              <a:t> 직선이 </a:t>
            </a:r>
            <a:r>
              <a:rPr lang="en-US" altLang="ko-KR" dirty="0"/>
              <a:t>x</a:t>
            </a:r>
            <a:r>
              <a:rPr lang="ko-KR" altLang="en-US" dirty="0"/>
              <a:t>축이나 </a:t>
            </a:r>
            <a:r>
              <a:rPr lang="en-US" altLang="ko-KR" dirty="0"/>
              <a:t>y</a:t>
            </a:r>
            <a:r>
              <a:rPr lang="ko-KR" altLang="en-US" dirty="0"/>
              <a:t>축과 만나는 좌표</a:t>
            </a:r>
            <a:endParaRPr lang="en-US" altLang="ko-KR" dirty="0"/>
          </a:p>
          <a:p>
            <a:pPr lvl="1"/>
            <a:r>
              <a:rPr lang="ko-KR" altLang="en-US" dirty="0"/>
              <a:t>기울기</a:t>
            </a:r>
            <a:r>
              <a:rPr lang="en-US" altLang="ko-KR" dirty="0"/>
              <a:t>(slope):</a:t>
            </a:r>
            <a:r>
              <a:rPr lang="ko-KR" altLang="en-US" dirty="0"/>
              <a:t> 직선의 경사도이며</a:t>
            </a:r>
            <a:r>
              <a:rPr lang="en-US" altLang="ko-KR" dirty="0"/>
              <a:t>, </a:t>
            </a:r>
            <a:r>
              <a:rPr lang="ko-KR" altLang="en-US" dirty="0"/>
              <a:t>값이 클수록 선이 경사지게 표현</a:t>
            </a:r>
            <a:endParaRPr lang="en-US" altLang="ko-KR" dirty="0"/>
          </a:p>
          <a:p>
            <a:pPr lvl="1"/>
            <a:r>
              <a:rPr lang="ko-KR" altLang="en-US" dirty="0"/>
              <a:t>회귀분석</a:t>
            </a:r>
            <a:r>
              <a:rPr lang="en-US" altLang="ko-KR" dirty="0"/>
              <a:t>(regression analysis): </a:t>
            </a:r>
            <a:r>
              <a:rPr lang="ko-KR" altLang="en-US" dirty="0"/>
              <a:t>연속형 두 변수 간의 관계식을 구하는 분석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F72E2-0890-40F3-9180-393F6332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605" y="2425699"/>
            <a:ext cx="4385295" cy="316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51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사선 그리기</a:t>
            </a:r>
            <a:r>
              <a:rPr lang="en-US" altLang="ko-KR" dirty="0"/>
              <a:t>: </a:t>
            </a:r>
            <a:r>
              <a:rPr lang="en-US" altLang="ko-KR" dirty="0" err="1"/>
              <a:t>geom_abline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  <a:p>
            <a:pPr lvl="2"/>
            <a:r>
              <a:rPr lang="ko-KR" altLang="en-US" dirty="0"/>
              <a:t>그래프에 사선을 추가하여 그래프 추세를 확인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절편과 기울기를 이용하여 </a:t>
            </a:r>
            <a:r>
              <a:rPr lang="en-US" altLang="ko-KR" dirty="0" err="1"/>
              <a:t>geom_abline</a:t>
            </a:r>
            <a:r>
              <a:rPr lang="en-US" altLang="ko-KR" dirty="0"/>
              <a:t>( ) </a:t>
            </a:r>
            <a:r>
              <a:rPr lang="ko-KR" altLang="en-US" dirty="0"/>
              <a:t>함수로 사선 그리기</a:t>
            </a:r>
            <a:endParaRPr lang="en-US" altLang="ko-KR" dirty="0"/>
          </a:p>
          <a:p>
            <a:pPr lvl="2"/>
            <a:r>
              <a:rPr lang="en-US" altLang="ko-KR" dirty="0"/>
              <a:t>ggplot2 </a:t>
            </a:r>
            <a:r>
              <a:rPr lang="ko-KR" altLang="en-US" dirty="0"/>
              <a:t>패키지에 포함되어 있는 </a:t>
            </a:r>
            <a:r>
              <a:rPr lang="en-US" altLang="ko-KR" dirty="0"/>
              <a:t>economics </a:t>
            </a:r>
            <a:r>
              <a:rPr lang="ko-KR" altLang="en-US" dirty="0"/>
              <a:t>데이터 세트</a:t>
            </a:r>
            <a:r>
              <a:rPr lang="en-US" altLang="ko-KR" dirty="0"/>
              <a:t>:</a:t>
            </a:r>
            <a:r>
              <a:rPr lang="ko-KR" altLang="en-US" dirty="0"/>
              <a:t> 미국의 경제 지표를 날짜별로 나타낸 데이터</a:t>
            </a:r>
            <a:br>
              <a:rPr lang="en-US" altLang="ko-KR" dirty="0"/>
            </a:br>
            <a:r>
              <a:rPr lang="en-US" altLang="ko-KR" dirty="0"/>
              <a:t>- str( ) </a:t>
            </a:r>
            <a:r>
              <a:rPr lang="ko-KR" altLang="en-US" dirty="0"/>
              <a:t>함수를 이용하여 </a:t>
            </a:r>
            <a:r>
              <a:rPr lang="en-US" altLang="ko-KR" dirty="0"/>
              <a:t>economics</a:t>
            </a:r>
            <a:r>
              <a:rPr lang="ko-KR" altLang="en-US" dirty="0"/>
              <a:t>의 속성을 확인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5FDC1F-386A-4F4B-819E-700A02A99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361997"/>
              </p:ext>
            </p:extLst>
          </p:nvPr>
        </p:nvGraphicFramePr>
        <p:xfrm>
          <a:off x="1508124" y="2579859"/>
          <a:ext cx="596912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912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ggplot2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패키지 로드 및 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economics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데이터 세트 구조 확인하기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library(ggplot2)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str(economics)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31481619-4AF1-4934-A7E7-5EA6B01BB10B}"/>
              </a:ext>
            </a:extLst>
          </p:cNvPr>
          <p:cNvSpPr/>
          <p:nvPr/>
        </p:nvSpPr>
        <p:spPr>
          <a:xfrm>
            <a:off x="1747044" y="3568672"/>
            <a:ext cx="254000" cy="24606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D419BE-7B37-40F5-9266-31F07BEC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99" y="3546622"/>
            <a:ext cx="6792912" cy="242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36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/>
            <a:r>
              <a:rPr lang="en-US" altLang="ko-KR" dirty="0"/>
              <a:t>economics </a:t>
            </a:r>
            <a:r>
              <a:rPr lang="ko-KR" altLang="en-US" dirty="0"/>
              <a:t>데이터 세트로 날짜</a:t>
            </a:r>
            <a:r>
              <a:rPr lang="en-US" altLang="ko-KR" dirty="0"/>
              <a:t>(date)</a:t>
            </a:r>
            <a:r>
              <a:rPr lang="ko-KR" altLang="en-US" dirty="0"/>
              <a:t>별 개인 저축률</a:t>
            </a:r>
            <a:r>
              <a:rPr lang="en-US" altLang="ko-KR" dirty="0"/>
              <a:t>(</a:t>
            </a:r>
            <a:r>
              <a:rPr lang="en-US" altLang="ko-KR" dirty="0" err="1"/>
              <a:t>psavert</a:t>
            </a:r>
            <a:r>
              <a:rPr lang="en-US" altLang="ko-KR" dirty="0"/>
              <a:t>)</a:t>
            </a:r>
            <a:r>
              <a:rPr lang="ko-KR" altLang="en-US" dirty="0"/>
              <a:t>을 선 그래프로 그리고</a:t>
            </a:r>
            <a:r>
              <a:rPr lang="en-US" altLang="ko-KR" dirty="0"/>
              <a:t>, </a:t>
            </a:r>
            <a:r>
              <a:rPr lang="ko-KR" altLang="en-US" dirty="0"/>
              <a:t>그 위에 </a:t>
            </a:r>
            <a:br>
              <a:rPr lang="en-US" altLang="ko-KR" dirty="0"/>
            </a:br>
            <a:r>
              <a:rPr lang="en-US" altLang="ko-KR" dirty="0" err="1"/>
              <a:t>geom_abline</a:t>
            </a:r>
            <a:r>
              <a:rPr lang="en-US" altLang="ko-KR" dirty="0"/>
              <a:t>( ) </a:t>
            </a:r>
            <a:r>
              <a:rPr lang="ko-KR" altLang="en-US" dirty="0"/>
              <a:t>함수를 이용하여 사선을 그려 데이터 추세를 표현</a:t>
            </a:r>
            <a:br>
              <a:rPr lang="en-US" altLang="ko-KR" dirty="0"/>
            </a:br>
            <a:r>
              <a:rPr lang="en-US" altLang="ko-KR" dirty="0"/>
              <a:t>- x</a:t>
            </a:r>
            <a:r>
              <a:rPr lang="ko-KR" altLang="en-US" dirty="0"/>
              <a:t>축은 </a:t>
            </a:r>
            <a:r>
              <a:rPr lang="en-US" altLang="ko-KR" dirty="0"/>
              <a:t>date, y</a:t>
            </a:r>
            <a:r>
              <a:rPr lang="ko-KR" altLang="en-US" dirty="0"/>
              <a:t>축은 </a:t>
            </a:r>
            <a:r>
              <a:rPr lang="en-US" altLang="ko-KR" dirty="0" err="1"/>
              <a:t>psavert</a:t>
            </a:r>
            <a:r>
              <a:rPr lang="ko-KR" altLang="en-US" dirty="0"/>
              <a:t>로 매핑한 후 </a:t>
            </a:r>
            <a:r>
              <a:rPr lang="en-US" altLang="ko-KR" dirty="0"/>
              <a:t>+ </a:t>
            </a:r>
            <a:r>
              <a:rPr lang="en-US" altLang="ko-KR" dirty="0" err="1"/>
              <a:t>geom_line</a:t>
            </a:r>
            <a:r>
              <a:rPr lang="en-US" altLang="ko-KR" dirty="0"/>
              <a:t>( )</a:t>
            </a:r>
            <a:r>
              <a:rPr lang="ko-KR" altLang="en-US" dirty="0"/>
              <a:t>을 입력하고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  + </a:t>
            </a:r>
            <a:r>
              <a:rPr lang="en-US" altLang="ko-KR" dirty="0" err="1"/>
              <a:t>geom_abline</a:t>
            </a:r>
            <a:r>
              <a:rPr lang="en-US" altLang="ko-KR" dirty="0"/>
              <a:t>( )</a:t>
            </a:r>
            <a:r>
              <a:rPr lang="ko-KR" altLang="en-US" dirty="0"/>
              <a:t>에 절편과 기울기 값을 입력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5FDC1F-386A-4F4B-819E-700A02A99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255454"/>
              </p:ext>
            </p:extLst>
          </p:nvPr>
        </p:nvGraphicFramePr>
        <p:xfrm>
          <a:off x="1663095" y="2207590"/>
          <a:ext cx="5513208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1320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그래프에 사선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(economics,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date, y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psavert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geom_abline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(intercept = 12.18671, slope = -0.0005444)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31481619-4AF1-4934-A7E7-5EA6B01BB10B}"/>
              </a:ext>
            </a:extLst>
          </p:cNvPr>
          <p:cNvSpPr/>
          <p:nvPr/>
        </p:nvSpPr>
        <p:spPr>
          <a:xfrm>
            <a:off x="7453332" y="2556999"/>
            <a:ext cx="254000" cy="24606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C9A5D-5BBE-4FF7-9B22-C43A3FFC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362" y="2084559"/>
            <a:ext cx="3720623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41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평행선 그리기</a:t>
            </a:r>
            <a:r>
              <a:rPr lang="en-US" altLang="ko-KR" dirty="0"/>
              <a:t>: </a:t>
            </a:r>
            <a:r>
              <a:rPr lang="en-US" altLang="ko-KR" dirty="0" err="1"/>
              <a:t>geom_hline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  <a:p>
            <a:pPr lvl="2"/>
            <a:r>
              <a:rPr lang="ko-KR" altLang="en-US" dirty="0"/>
              <a:t>평행선을 그래프에 추가하면 평행선을 기준으로 그래프 변동 추이를 좀 더 명확하게 파악</a:t>
            </a:r>
            <a:endParaRPr lang="en-US" altLang="ko-KR" dirty="0"/>
          </a:p>
          <a:p>
            <a:pPr lvl="2"/>
            <a:r>
              <a:rPr lang="en-US" altLang="ko-KR" dirty="0" err="1"/>
              <a:t>geom_hline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en-US" altLang="ko-KR" dirty="0" err="1"/>
              <a:t>yintercept</a:t>
            </a:r>
            <a:r>
              <a:rPr lang="en-US" altLang="ko-KR" dirty="0"/>
              <a:t> </a:t>
            </a:r>
            <a:r>
              <a:rPr lang="ko-KR" altLang="en-US" dirty="0"/>
              <a:t>옵션에 </a:t>
            </a:r>
            <a:r>
              <a:rPr lang="en-US" altLang="ko-KR" dirty="0"/>
              <a:t>y</a:t>
            </a:r>
            <a:r>
              <a:rPr lang="ko-KR" altLang="en-US" dirty="0"/>
              <a:t>축 절편 값을 입력하면 그 값에 따라 평행선을 그리는 함수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개인 저축률을 선 그래프를 그리고</a:t>
            </a:r>
            <a:r>
              <a:rPr lang="en-US" altLang="ko-KR" dirty="0"/>
              <a:t>, </a:t>
            </a:r>
            <a:r>
              <a:rPr lang="ko-KR" altLang="en-US" dirty="0"/>
              <a:t>개인 저축률의 평균 값에 평행선 그리기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5FDC1F-386A-4F4B-819E-700A02A99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032384"/>
              </p:ext>
            </p:extLst>
          </p:nvPr>
        </p:nvGraphicFramePr>
        <p:xfrm>
          <a:off x="1768892" y="2017926"/>
          <a:ext cx="4789489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8948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geom_hline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yintercept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절편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31481619-4AF1-4934-A7E7-5EA6B01BB10B}"/>
              </a:ext>
            </a:extLst>
          </p:cNvPr>
          <p:cNvSpPr/>
          <p:nvPr/>
        </p:nvSpPr>
        <p:spPr>
          <a:xfrm>
            <a:off x="6939270" y="3305969"/>
            <a:ext cx="283741" cy="24606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E1F99C9-1F56-4990-9F28-A171D78F2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329546"/>
              </p:ext>
            </p:extLst>
          </p:nvPr>
        </p:nvGraphicFramePr>
        <p:xfrm>
          <a:off x="1768891" y="2826081"/>
          <a:ext cx="4886552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6552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그래프에 평행선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(economics,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date, y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psavert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geom_hline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yintercept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mean(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economics$psavert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A36D3D2-2E0C-4E33-A9E6-99CE6A51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02" y="2743730"/>
            <a:ext cx="3452439" cy="35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2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657300"/>
          </a:xfrm>
        </p:spPr>
        <p:txBody>
          <a:bodyPr>
            <a:normAutofit/>
          </a:bodyPr>
          <a:lstStyle/>
          <a:p>
            <a:r>
              <a:rPr lang="ko-KR" altLang="en-US" dirty="0"/>
              <a:t>수직선 그리기</a:t>
            </a:r>
            <a:r>
              <a:rPr lang="en-US" altLang="ko-KR" dirty="0"/>
              <a:t>: </a:t>
            </a:r>
            <a:r>
              <a:rPr lang="en-US" altLang="ko-KR" dirty="0" err="1"/>
              <a:t>geom_vline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  <a:p>
            <a:pPr lvl="2"/>
            <a:r>
              <a:rPr lang="ko-KR" altLang="en-US" dirty="0"/>
              <a:t>수직선은 그래프의 특정 위치를 나타냄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geom_vline</a:t>
            </a:r>
            <a:r>
              <a:rPr lang="en-US" altLang="ko-KR" dirty="0"/>
              <a:t>( ) </a:t>
            </a:r>
            <a:r>
              <a:rPr lang="ko-KR" altLang="en-US" dirty="0"/>
              <a:t>함수로 그릴 수 있으며</a:t>
            </a:r>
            <a:r>
              <a:rPr lang="en-US" altLang="ko-KR" dirty="0"/>
              <a:t>, </a:t>
            </a:r>
            <a:r>
              <a:rPr lang="en-US" altLang="ko-KR" dirty="0" err="1"/>
              <a:t>geom_hline</a:t>
            </a:r>
            <a:r>
              <a:rPr lang="en-US" altLang="ko-KR" dirty="0"/>
              <a:t> ( ) </a:t>
            </a:r>
            <a:r>
              <a:rPr lang="ko-KR" altLang="en-US" dirty="0"/>
              <a:t>함수와는 반대로 옵션에 </a:t>
            </a:r>
            <a:r>
              <a:rPr lang="en-US" altLang="ko-KR" dirty="0"/>
              <a:t>x</a:t>
            </a:r>
            <a:r>
              <a:rPr lang="ko-KR" altLang="en-US" dirty="0"/>
              <a:t>축 절편을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개인 저축률</a:t>
            </a:r>
            <a:r>
              <a:rPr lang="en-US" altLang="ko-KR" dirty="0"/>
              <a:t>(</a:t>
            </a:r>
            <a:r>
              <a:rPr lang="en-US" altLang="ko-KR" dirty="0" err="1"/>
              <a:t>psavert</a:t>
            </a:r>
            <a:r>
              <a:rPr lang="en-US" altLang="ko-KR" dirty="0"/>
              <a:t>)</a:t>
            </a:r>
            <a:r>
              <a:rPr lang="ko-KR" altLang="en-US" dirty="0"/>
              <a:t>이 가장 낮은 시기를 바로 알 수 있는 수직선 그리기</a:t>
            </a:r>
            <a:br>
              <a:rPr lang="en-US" altLang="ko-KR" dirty="0"/>
            </a:br>
            <a:r>
              <a:rPr lang="en-US" altLang="ko-KR" dirty="0"/>
              <a:t>- filter( ) </a:t>
            </a:r>
            <a:r>
              <a:rPr lang="ko-KR" altLang="en-US" dirty="0"/>
              <a:t>함수 사용을 위해 먼저 </a:t>
            </a:r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ko-KR" altLang="en-US" dirty="0"/>
              <a:t>패키지를 로드하고</a:t>
            </a:r>
            <a:r>
              <a:rPr lang="en-US" altLang="ko-KR" dirty="0"/>
              <a:t>, </a:t>
            </a:r>
            <a:r>
              <a:rPr lang="ko-KR" altLang="en-US" dirty="0"/>
              <a:t>개인 저축률이 최솟값인 날짜를 </a:t>
            </a:r>
            <a:r>
              <a:rPr lang="en-US" altLang="ko-KR" dirty="0" err="1"/>
              <a:t>x_inter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할당하여 수직선 구현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직접 원하는 날짜 값에 수직선 그리기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5FDC1F-386A-4F4B-819E-700A02A99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75287"/>
              </p:ext>
            </p:extLst>
          </p:nvPr>
        </p:nvGraphicFramePr>
        <p:xfrm>
          <a:off x="1767266" y="1950184"/>
          <a:ext cx="4789489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89489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geom_vline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xintercept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x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절편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31481619-4AF1-4934-A7E7-5EA6B01BB10B}"/>
              </a:ext>
            </a:extLst>
          </p:cNvPr>
          <p:cNvSpPr/>
          <p:nvPr/>
        </p:nvSpPr>
        <p:spPr>
          <a:xfrm>
            <a:off x="6890869" y="4063559"/>
            <a:ext cx="254000" cy="24606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E1F99C9-1F56-4990-9F28-A171D78F2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110619"/>
              </p:ext>
            </p:extLst>
          </p:nvPr>
        </p:nvGraphicFramePr>
        <p:xfrm>
          <a:off x="1767266" y="3281606"/>
          <a:ext cx="4789486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48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그래프에 수직선 그리기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dplyr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x_inter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filter(economics,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psavert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==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         min(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economics$psavert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))$date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(economics,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date, y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psavert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geom_vline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xintercept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x_inter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DC083EA-EE9F-4D4C-92F4-B3746E3F9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546" y="3191032"/>
            <a:ext cx="2979287" cy="3047515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8CDE8E3-3DB9-493B-B2E1-B762B8598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2116"/>
              </p:ext>
            </p:extLst>
          </p:nvPr>
        </p:nvGraphicFramePr>
        <p:xfrm>
          <a:off x="1767266" y="5821144"/>
          <a:ext cx="4537076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53707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geom_vline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xintercept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</a:t>
                      </a:r>
                      <a:r>
                        <a:rPr lang="en-US" altLang="ko-KR" sz="14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as.Date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("2005-07-01"))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46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E333E-71DD-7049-8195-206402707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1C8B5-353C-DD47-B91A-E4E0FEE2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 책의 학습 목표</a:t>
            </a:r>
            <a:endParaRPr lang="ko-Kore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301C5D93-70E4-4CBC-BBF8-FCC3AFED18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30D5A-3073-42CB-919C-264D9ED344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0" y="815008"/>
            <a:ext cx="9864725" cy="5386500"/>
          </a:xfrm>
        </p:spPr>
        <p:txBody>
          <a:bodyPr numCol="1" spcCol="180000">
            <a:normAutofit fontScale="70000" lnSpcReduction="20000"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CHAPTER 01: </a:t>
            </a:r>
            <a:r>
              <a:rPr lang="ko-KR" altLang="en-US" sz="2300" b="1" dirty="0"/>
              <a:t>빅데이터와 </a:t>
            </a:r>
            <a:r>
              <a:rPr lang="en-US" altLang="ko-KR" sz="2300" b="1" dirty="0"/>
              <a:t>R</a:t>
            </a:r>
            <a:endParaRPr lang="ko-KR" altLang="en-US" sz="23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200" dirty="0"/>
              <a:t>R </a:t>
            </a:r>
            <a:r>
              <a:rPr lang="ko-KR" altLang="en-US" sz="2200" dirty="0"/>
              <a:t>언어 개념과 개발 환경 설치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400" b="1" dirty="0"/>
              <a:t>CHAPTER 02: </a:t>
            </a:r>
            <a:r>
              <a:rPr lang="ko-KR" altLang="en-US" sz="2400" b="1" dirty="0"/>
              <a:t>데이터 분석을 위한 기본 다지기</a:t>
            </a:r>
            <a:endParaRPr lang="en-US" altLang="ko-KR" sz="24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200" dirty="0"/>
              <a:t>데이터 분석 과정 및 데이터 구조와 종류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CHAPTER 03: R </a:t>
            </a:r>
            <a:r>
              <a:rPr lang="ko-KR" altLang="en-US" sz="2300" b="1" dirty="0"/>
              <a:t>프로그래밍 익히기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200" dirty="0"/>
              <a:t>변수와 함수 및 조건문과 반복문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CHAPTER 04: </a:t>
            </a:r>
            <a:r>
              <a:rPr lang="ko-KR" altLang="en-US" sz="2300" b="1" dirty="0"/>
              <a:t>데이터 다루기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200" dirty="0"/>
              <a:t>데이터 수집</a:t>
            </a:r>
            <a:r>
              <a:rPr lang="en-US" altLang="ko-KR" sz="2200" dirty="0"/>
              <a:t>, </a:t>
            </a:r>
            <a:r>
              <a:rPr lang="ko-KR" altLang="en-US" sz="2200" dirty="0"/>
              <a:t>구조 관측 방법과 그래프 그리기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CHAPTER 05: </a:t>
            </a:r>
            <a:r>
              <a:rPr lang="ko-KR" altLang="en-US" sz="2300" b="1" dirty="0"/>
              <a:t>데이터 가공하기 </a:t>
            </a:r>
            <a:endParaRPr lang="en-US" altLang="ko-KR" sz="23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200" dirty="0" err="1"/>
              <a:t>dplyr</a:t>
            </a:r>
            <a:r>
              <a:rPr lang="en-US" altLang="ko-KR" sz="2200" dirty="0"/>
              <a:t> </a:t>
            </a:r>
            <a:r>
              <a:rPr lang="ko-KR" altLang="en-US" sz="2200" dirty="0"/>
              <a:t>패키지와 </a:t>
            </a:r>
            <a:r>
              <a:rPr lang="en-US" altLang="ko-KR" sz="2200" dirty="0"/>
              <a:t>reshape2 </a:t>
            </a:r>
            <a:r>
              <a:rPr lang="ko-KR" altLang="en-US" sz="2200" dirty="0"/>
              <a:t>패키지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CHAPER 06: </a:t>
            </a:r>
            <a:r>
              <a:rPr lang="ko-KR" altLang="en-US" sz="2300" b="1" dirty="0"/>
              <a:t>데이터 시각화</a:t>
            </a:r>
            <a:r>
              <a:rPr lang="en-US" altLang="ko-KR" sz="2300" b="1" dirty="0"/>
              <a:t>: ggplot2 </a:t>
            </a:r>
            <a:r>
              <a:rPr lang="ko-KR" altLang="en-US" sz="2300" b="1" dirty="0"/>
              <a:t>패키지</a:t>
            </a:r>
            <a:endParaRPr lang="en-US" altLang="ko-KR" sz="23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200" dirty="0"/>
              <a:t>ggplot2 </a:t>
            </a:r>
            <a:r>
              <a:rPr lang="ko-KR" altLang="en-US" sz="2200" dirty="0"/>
              <a:t>패키지 그래프 구현과 </a:t>
            </a:r>
            <a:r>
              <a:rPr lang="en-US" altLang="ko-KR" sz="2200" dirty="0" err="1"/>
              <a:t>ggmap</a:t>
            </a:r>
            <a:r>
              <a:rPr lang="en-US" altLang="ko-KR" sz="2200" dirty="0"/>
              <a:t> </a:t>
            </a:r>
            <a:r>
              <a:rPr lang="ko-KR" altLang="en-US" sz="2200" dirty="0"/>
              <a:t>패키지 지도 시각화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CHAPER 07: </a:t>
            </a:r>
            <a:r>
              <a:rPr lang="ko-KR" altLang="en-US" sz="2300" b="1" dirty="0"/>
              <a:t>프로젝트로 실력 다지기</a:t>
            </a:r>
            <a:endParaRPr lang="en-US" altLang="ko-KR" sz="23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2200" dirty="0"/>
              <a:t>지역별 국내 휴양림 분포</a:t>
            </a:r>
            <a:r>
              <a:rPr lang="en-US" altLang="ko-KR" sz="2200" dirty="0"/>
              <a:t>, </a:t>
            </a:r>
            <a:r>
              <a:rPr lang="ko-KR" altLang="en-US" sz="2200" dirty="0"/>
              <a:t>해외 입국자 추이 등 프로젝트 학습</a:t>
            </a:r>
            <a:endParaRPr lang="en-US" altLang="ko-KR" sz="2200" dirty="0"/>
          </a:p>
          <a:p>
            <a:pPr marL="0" indent="0">
              <a:buClr>
                <a:schemeClr val="tx1"/>
              </a:buClr>
              <a:buNone/>
            </a:pPr>
            <a:r>
              <a:rPr lang="en-US" altLang="ko-KR" sz="2300" b="1" dirty="0"/>
              <a:t>CHAPER 08: </a:t>
            </a:r>
            <a:r>
              <a:rPr lang="ko-KR" altLang="en-US" sz="2300" b="1" dirty="0"/>
              <a:t>데이터 분석 보고서 공유하기</a:t>
            </a:r>
            <a:endParaRPr lang="en-US" altLang="ko-KR" sz="2300" b="1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2200" dirty="0"/>
              <a:t>R </a:t>
            </a:r>
            <a:r>
              <a:rPr lang="ko-KR" altLang="en-US" sz="2200" dirty="0"/>
              <a:t>마크다운 데이터 분석 보고서 작성과 </a:t>
            </a:r>
            <a:r>
              <a:rPr lang="en-US" altLang="ko-KR" sz="2200" dirty="0" err="1"/>
              <a:t>Rpubs</a:t>
            </a:r>
            <a:r>
              <a:rPr lang="ko-KR" altLang="en-US" sz="2200" dirty="0"/>
              <a:t>로 데이터 분석 보고서 공유하는 방법 등 학습</a:t>
            </a:r>
            <a:endParaRPr lang="en-US" altLang="ko-KR" sz="2200" dirty="0"/>
          </a:p>
          <a:p>
            <a:pPr>
              <a:buClr>
                <a:schemeClr val="tx1"/>
              </a:buClr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0199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레이블 입력하기</a:t>
            </a:r>
            <a:r>
              <a:rPr lang="en-US" altLang="ko-KR" dirty="0"/>
              <a:t>: </a:t>
            </a:r>
            <a:r>
              <a:rPr lang="en-US" altLang="ko-KR" dirty="0" err="1"/>
              <a:t>geom_text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  <a:p>
            <a:pPr lvl="2"/>
            <a:r>
              <a:rPr lang="en-US" altLang="ko-KR" dirty="0" err="1"/>
              <a:t>geom_text</a:t>
            </a:r>
            <a:r>
              <a:rPr lang="en-US" altLang="ko-KR" dirty="0"/>
              <a:t> ( ) </a:t>
            </a:r>
            <a:r>
              <a:rPr lang="ko-KR" altLang="en-US" dirty="0"/>
              <a:t>함수는 그래프에 텍스트를 작성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그래프 제목이나 축 제목을 지정하는 것과는 다르게 그래프 위에 텍스트가 직접 표현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레이블</a:t>
            </a:r>
            <a:r>
              <a:rPr lang="en-US" altLang="ko-KR" dirty="0"/>
              <a:t>(label)</a:t>
            </a:r>
            <a:r>
              <a:rPr lang="ko-KR" altLang="en-US" dirty="0"/>
              <a:t>이라고 하며 그래프 안에서 각 수치의 이름이나 값 등을 표시할 때 주로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airquality</a:t>
            </a:r>
            <a:r>
              <a:rPr lang="en-US" altLang="ko-KR" dirty="0"/>
              <a:t> </a:t>
            </a:r>
            <a:r>
              <a:rPr lang="ko-KR" altLang="en-US" dirty="0"/>
              <a:t>데이터 세트로 날짜별 온도를 산점도로 표현하고 각 점에 온도</a:t>
            </a:r>
            <a:r>
              <a:rPr lang="en-US" altLang="ko-KR" dirty="0"/>
              <a:t>(Temp)</a:t>
            </a:r>
            <a:r>
              <a:rPr lang="ko-KR" altLang="en-US" dirty="0"/>
              <a:t>를 표시</a:t>
            </a:r>
            <a:br>
              <a:rPr lang="en-US" altLang="ko-KR" dirty="0"/>
            </a:br>
            <a:r>
              <a:rPr lang="en-US" altLang="ko-KR" dirty="0"/>
              <a:t>- x</a:t>
            </a:r>
            <a:r>
              <a:rPr lang="ko-KR" altLang="en-US" dirty="0"/>
              <a:t>축은 </a:t>
            </a:r>
            <a:r>
              <a:rPr lang="en-US" altLang="ko-KR" dirty="0"/>
              <a:t>day, y</a:t>
            </a:r>
            <a:r>
              <a:rPr lang="ko-KR" altLang="en-US" dirty="0"/>
              <a:t>축은 </a:t>
            </a:r>
            <a:r>
              <a:rPr lang="en-US" altLang="ko-KR" dirty="0"/>
              <a:t>Temp</a:t>
            </a:r>
            <a:r>
              <a:rPr lang="ko-KR" altLang="en-US" dirty="0"/>
              <a:t>로 매핑하여 산점도를 그리고 각 점에 </a:t>
            </a:r>
            <a:r>
              <a:rPr lang="en-US" altLang="ko-KR" dirty="0"/>
              <a:t>Temp </a:t>
            </a:r>
            <a:r>
              <a:rPr lang="ko-KR" altLang="en-US" dirty="0"/>
              <a:t>값을 입력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5FDC1F-386A-4F4B-819E-700A02A99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06701"/>
              </p:ext>
            </p:extLst>
          </p:nvPr>
        </p:nvGraphicFramePr>
        <p:xfrm>
          <a:off x="1732545" y="2247580"/>
          <a:ext cx="5921375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9213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Geom_text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(label =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레이블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vjust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세로 위치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hjust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가로 위치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31481619-4AF1-4934-A7E7-5EA6B01BB10B}"/>
              </a:ext>
            </a:extLst>
          </p:cNvPr>
          <p:cNvSpPr/>
          <p:nvPr/>
        </p:nvSpPr>
        <p:spPr>
          <a:xfrm>
            <a:off x="7096630" y="3707427"/>
            <a:ext cx="254000" cy="24606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E1F99C9-1F56-4990-9F28-A171D78F2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866572"/>
              </p:ext>
            </p:extLst>
          </p:nvPr>
        </p:nvGraphicFramePr>
        <p:xfrm>
          <a:off x="1737758" y="3367118"/>
          <a:ext cx="5114455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445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그래프에 텍스트 입력하기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Day, y = Temp))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geom_text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(label = Temp,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vjust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hjust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0))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1AA2D31-5D06-42F2-B085-0D378195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048" y="3281567"/>
            <a:ext cx="3200818" cy="32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도형 및 화살표 넣기</a:t>
            </a:r>
            <a:r>
              <a:rPr lang="en-US" altLang="ko-KR" dirty="0"/>
              <a:t>: annotate() </a:t>
            </a:r>
            <a:r>
              <a:rPr lang="ko-KR" altLang="en-US" dirty="0"/>
              <a:t>함수</a:t>
            </a:r>
          </a:p>
          <a:p>
            <a:pPr lvl="2"/>
            <a:r>
              <a:rPr lang="en-US" altLang="ko-KR" dirty="0"/>
              <a:t>annotate( ) </a:t>
            </a:r>
            <a:r>
              <a:rPr lang="ko-KR" altLang="en-US" dirty="0"/>
              <a:t>함수는 그래프 위에 사각형이나 화살표 등으로 특정 영역을 강조할 때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mtcars</a:t>
            </a:r>
            <a:r>
              <a:rPr lang="en-US" altLang="ko-KR" dirty="0"/>
              <a:t> </a:t>
            </a:r>
            <a:r>
              <a:rPr lang="ko-KR" altLang="en-US" dirty="0"/>
              <a:t>데이터 세트를 이용해 무게와 연비를 기준으로 산점도를 그리고</a:t>
            </a:r>
            <a:r>
              <a:rPr lang="en-US" altLang="ko-KR" dirty="0"/>
              <a:t>, </a:t>
            </a:r>
            <a:r>
              <a:rPr lang="ko-KR" altLang="en-US" dirty="0"/>
              <a:t>주목할 지점에 사각형 그리기</a:t>
            </a:r>
            <a:br>
              <a:rPr lang="en-US" altLang="ko-KR" dirty="0"/>
            </a:br>
            <a:r>
              <a:rPr lang="en-US" altLang="ko-KR" dirty="0"/>
              <a:t>- x</a:t>
            </a:r>
            <a:r>
              <a:rPr lang="ko-KR" altLang="en-US" dirty="0"/>
              <a:t>축은 </a:t>
            </a:r>
            <a:r>
              <a:rPr lang="en-US" altLang="ko-KR" dirty="0" err="1"/>
              <a:t>wt</a:t>
            </a:r>
            <a:r>
              <a:rPr lang="en-US" altLang="ko-KR" dirty="0"/>
              <a:t>, y</a:t>
            </a:r>
            <a:r>
              <a:rPr lang="ko-KR" altLang="en-US" dirty="0"/>
              <a:t>축은 </a:t>
            </a:r>
            <a:r>
              <a:rPr lang="en-US" altLang="ko-KR" dirty="0"/>
              <a:t>mpg</a:t>
            </a:r>
            <a:r>
              <a:rPr lang="ko-KR" altLang="en-US" dirty="0"/>
              <a:t>로 매핑하고 </a:t>
            </a:r>
            <a:r>
              <a:rPr lang="en-US" altLang="ko-KR" dirty="0"/>
              <a:t>annotate( ) </a:t>
            </a:r>
            <a:r>
              <a:rPr lang="ko-KR" altLang="en-US" dirty="0"/>
              <a:t>함수에 사각형을 의미하는 </a:t>
            </a:r>
            <a:r>
              <a:rPr lang="en-US" altLang="ko-KR" dirty="0" err="1"/>
              <a:t>rect</a:t>
            </a:r>
            <a:r>
              <a:rPr lang="ko-KR" altLang="en-US" dirty="0"/>
              <a:t>를 넣어 모양을 지정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5FDC1F-386A-4F4B-819E-700A02A99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617243"/>
              </p:ext>
            </p:extLst>
          </p:nvPr>
        </p:nvGraphicFramePr>
        <p:xfrm>
          <a:off x="1674672" y="1620672"/>
          <a:ext cx="6861175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8611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annotate("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모양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",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xmin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x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축 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xmax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x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축 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ymin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축 시작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ymax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축 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31481619-4AF1-4934-A7E7-5EA6B01BB10B}"/>
              </a:ext>
            </a:extLst>
          </p:cNvPr>
          <p:cNvSpPr/>
          <p:nvPr/>
        </p:nvSpPr>
        <p:spPr>
          <a:xfrm>
            <a:off x="7189738" y="3197250"/>
            <a:ext cx="254000" cy="24606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E1F99C9-1F56-4990-9F28-A171D78F2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794855"/>
              </p:ext>
            </p:extLst>
          </p:nvPr>
        </p:nvGraphicFramePr>
        <p:xfrm>
          <a:off x="1698609" y="2731136"/>
          <a:ext cx="529131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131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그래프에 사각형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mtcars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 = mpg))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annotate("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xmin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3,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xmax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4,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ymin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12,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ymax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21, alpha = 0.5, fill = 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skyblue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9CAD402-7E2A-4D2E-9209-AEA489894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557" y="2657665"/>
            <a:ext cx="3470872" cy="36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7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/>
            <a:r>
              <a:rPr lang="ko-KR" altLang="en-US" dirty="0"/>
              <a:t>그래프에 화살표를 추가하여 강조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모양을 결정하는 위치에 선을 의미하는 </a:t>
            </a:r>
            <a:r>
              <a:rPr lang="en-US" altLang="ko-KR" dirty="0"/>
              <a:t>segment</a:t>
            </a:r>
            <a:r>
              <a:rPr lang="ko-KR" altLang="en-US" dirty="0"/>
              <a:t>를 입력하고</a:t>
            </a:r>
            <a:r>
              <a:rPr lang="en-US" altLang="ko-KR" dirty="0"/>
              <a:t>, </a:t>
            </a:r>
            <a:r>
              <a:rPr lang="ko-KR" altLang="en-US" dirty="0"/>
              <a:t>화살표를 의미하는 </a:t>
            </a:r>
            <a:r>
              <a:rPr lang="en-US" altLang="ko-KR" dirty="0"/>
              <a:t>arrow = arrow( )</a:t>
            </a:r>
            <a:r>
              <a:rPr lang="ko-KR" altLang="en-US" dirty="0"/>
              <a:t>를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옵션으로 추가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1481619-4AF1-4934-A7E7-5EA6B01BB10B}"/>
              </a:ext>
            </a:extLst>
          </p:cNvPr>
          <p:cNvSpPr/>
          <p:nvPr/>
        </p:nvSpPr>
        <p:spPr>
          <a:xfrm>
            <a:off x="7476069" y="2594901"/>
            <a:ext cx="254000" cy="24606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E1F99C9-1F56-4990-9F28-A171D78F2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895581"/>
              </p:ext>
            </p:extLst>
          </p:nvPr>
        </p:nvGraphicFramePr>
        <p:xfrm>
          <a:off x="1744120" y="1925452"/>
          <a:ext cx="538588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88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그래프에 화살표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mtcars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 = mpg))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annotate("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xmin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3,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xmax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4,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ymin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12,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ymax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21, alpha = 0.5, fill = 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skyblue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annotate("segment", x = 2.5,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xend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3.7, y = 10,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yend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17, color = "red", arrow = arrow())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A11B8A02-520E-4586-B9A4-59070333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534" y="1856004"/>
            <a:ext cx="3937958" cy="40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84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/>
            <a:r>
              <a:rPr lang="en-US" altLang="ko-KR" dirty="0"/>
              <a:t>annotate( ) </a:t>
            </a:r>
            <a:r>
              <a:rPr lang="ko-KR" altLang="en-US" dirty="0"/>
              <a:t>함수를 이용하여 화살표에 레이블을 표현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도형 모양을 </a:t>
            </a:r>
            <a:r>
              <a:rPr lang="en-US" altLang="ko-KR" dirty="0"/>
              <a:t>text</a:t>
            </a:r>
            <a:r>
              <a:rPr lang="ko-KR" altLang="en-US" dirty="0"/>
              <a:t>로 입력하고 레이블이 표시될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 </a:t>
            </a:r>
            <a:r>
              <a:rPr lang="ko-KR" altLang="en-US" dirty="0"/>
              <a:t>위치 값과 표시할 내용을 입력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1481619-4AF1-4934-A7E7-5EA6B01BB10B}"/>
              </a:ext>
            </a:extLst>
          </p:cNvPr>
          <p:cNvSpPr/>
          <p:nvPr/>
        </p:nvSpPr>
        <p:spPr>
          <a:xfrm>
            <a:off x="7388771" y="2481662"/>
            <a:ext cx="254000" cy="246062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E1F99C9-1F56-4990-9F28-A171D78F2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090958"/>
              </p:ext>
            </p:extLst>
          </p:nvPr>
        </p:nvGraphicFramePr>
        <p:xfrm>
          <a:off x="1694666" y="1705533"/>
          <a:ext cx="5391673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67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그래프에 화살표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mtcars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wt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 = mpg))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annotate("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rect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xmin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3,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xmax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4,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ymin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12,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ymax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21, alpha = 0.5, fill = 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skyblue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annotate("segment", x = 2.5,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xend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3.7, y = 10,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  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yend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17, color = "red", arrow = arrow())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annotate("text", x = 2.5, y = 10, label = "point")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6CB3D52-9EB5-4997-813D-93F6263A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03" y="1578211"/>
            <a:ext cx="3885849" cy="39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87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(10)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좀 더 알아보기①</a:t>
            </a:r>
            <a:r>
              <a:rPr lang="en-US" altLang="ko-KR" dirty="0"/>
              <a:t>] </a:t>
            </a:r>
            <a:r>
              <a:rPr lang="ko-KR" altLang="en-US" dirty="0"/>
              <a:t>그래프와 축에 제목 추가하고 디자인 테마 적용하기</a:t>
            </a:r>
            <a:endParaRPr lang="en-US" altLang="ko-KR" dirty="0"/>
          </a:p>
          <a:p>
            <a:pPr lvl="1"/>
            <a:r>
              <a:rPr lang="ko-KR" altLang="en-US" dirty="0"/>
              <a:t>그래프 제목 및 축 제목 추가하기</a:t>
            </a:r>
            <a:r>
              <a:rPr lang="en-US" altLang="ko-KR" dirty="0"/>
              <a:t>: labs() </a:t>
            </a:r>
            <a:r>
              <a:rPr lang="ko-KR" altLang="en-US" dirty="0"/>
              <a:t>함수</a:t>
            </a:r>
          </a:p>
          <a:p>
            <a:pPr lvl="2"/>
            <a:r>
              <a:rPr lang="en-US" altLang="ko-KR" dirty="0" err="1"/>
              <a:t>ggplot</a:t>
            </a:r>
            <a:r>
              <a:rPr lang="en-US" altLang="ko-KR" dirty="0"/>
              <a:t>( ) </a:t>
            </a:r>
            <a:r>
              <a:rPr lang="ko-KR" altLang="en-US" dirty="0"/>
              <a:t>함수에 </a:t>
            </a:r>
            <a:r>
              <a:rPr lang="en-US" altLang="ko-KR" dirty="0"/>
              <a:t>labs( ) </a:t>
            </a:r>
            <a:r>
              <a:rPr lang="ko-KR" altLang="en-US" dirty="0"/>
              <a:t>함수를 추가하여 축이나 그래프에 제목을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mtcars</a:t>
            </a:r>
            <a:r>
              <a:rPr lang="en-US" altLang="ko-KR" dirty="0"/>
              <a:t> </a:t>
            </a:r>
            <a:r>
              <a:rPr lang="ko-KR" altLang="en-US" dirty="0"/>
              <a:t>데이터 세트에서 변속기 기어 수에 따른 빈도를 표현한 막대 그래프에</a:t>
            </a:r>
            <a:r>
              <a:rPr lang="en-US" altLang="ko-KR" dirty="0"/>
              <a:t> </a:t>
            </a:r>
            <a:r>
              <a:rPr lang="ko-KR" altLang="en-US" dirty="0"/>
              <a:t>그래프 이름 및 각 축의 이름을 </a:t>
            </a:r>
            <a:br>
              <a:rPr lang="en-US" altLang="ko-KR" dirty="0"/>
            </a:br>
            <a:r>
              <a:rPr lang="ko-KR" altLang="en-US" dirty="0"/>
              <a:t>추가하면 </a:t>
            </a:r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, </a:t>
            </a:r>
            <a:r>
              <a:rPr lang="ko-KR" altLang="en-US" dirty="0"/>
              <a:t>그래프 상단에 레이블이 추가됨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E1F99C9-1F56-4990-9F28-A171D78F2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760404"/>
              </p:ext>
            </p:extLst>
          </p:nvPr>
        </p:nvGraphicFramePr>
        <p:xfrm>
          <a:off x="1686248" y="2052390"/>
          <a:ext cx="4789487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89487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labs(x = "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x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축명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", y = "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축명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", title = "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그래프 제목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DECAED-31B1-469A-95BD-AD56DA431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356619"/>
              </p:ext>
            </p:extLst>
          </p:nvPr>
        </p:nvGraphicFramePr>
        <p:xfrm>
          <a:off x="1698625" y="3204699"/>
          <a:ext cx="4397375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73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그래프와 축 제목 추가하기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mtcars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gear)) +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geom_bar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labs(x = 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기어수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y = "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자동차수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     title = 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변속기 기어별 자동차수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EC7FD3AF-FAB5-43F8-8948-066923511F2C}"/>
              </a:ext>
            </a:extLst>
          </p:cNvPr>
          <p:cNvSpPr/>
          <p:nvPr/>
        </p:nvSpPr>
        <p:spPr>
          <a:xfrm>
            <a:off x="6475735" y="3528351"/>
            <a:ext cx="228600" cy="297575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0B82D-B709-4747-9B76-61000EA1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572" y="3095148"/>
            <a:ext cx="3436920" cy="34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2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760341C-DE0E-41BC-B59D-0A6AE248E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163" y="2924952"/>
            <a:ext cx="1330674" cy="13731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F241C9F-F18E-4946-B6F4-C048B355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641" y="2956133"/>
            <a:ext cx="1243012" cy="12944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12A44BD-357F-4664-A775-D5FBCD663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503" y="3028140"/>
            <a:ext cx="1242305" cy="1270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27A8A8-9873-4F81-981B-D24DA576A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672" y="2979192"/>
            <a:ext cx="1274311" cy="12944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598F6D-E8EA-4EF9-A7A5-9EAAF0388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812" y="4898774"/>
            <a:ext cx="1334687" cy="13731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91087D-5840-496A-9A4F-C6FA38D48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653" y="4930536"/>
            <a:ext cx="1234503" cy="1270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B4B55E2-F722-4662-8945-8AB613EEC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808" y="4906061"/>
            <a:ext cx="1250796" cy="12944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9EBA1AA-A537-452B-9D37-68E21FEAF1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0913" y="4978204"/>
            <a:ext cx="1054100" cy="1083747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(11)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좀 더 알아보기①</a:t>
            </a:r>
            <a:r>
              <a:rPr lang="en-US" altLang="ko-KR" dirty="0"/>
              <a:t>] </a:t>
            </a:r>
            <a:r>
              <a:rPr lang="ko-KR" altLang="en-US" dirty="0"/>
              <a:t>그래프와 축에 제목 추가하고 디자인 테마 적용하기</a:t>
            </a:r>
            <a:endParaRPr lang="en-US" altLang="ko-KR" dirty="0"/>
          </a:p>
          <a:p>
            <a:pPr lvl="1"/>
            <a:r>
              <a:rPr lang="ko-KR" altLang="en-US" dirty="0"/>
              <a:t>디자인 테마 적용하기 </a:t>
            </a:r>
            <a:r>
              <a:rPr lang="en-US" altLang="ko-KR" dirty="0"/>
              <a:t>: theme() </a:t>
            </a:r>
            <a:r>
              <a:rPr lang="ko-KR" altLang="en-US" dirty="0"/>
              <a:t>함수</a:t>
            </a:r>
          </a:p>
          <a:p>
            <a:pPr lvl="2"/>
            <a:r>
              <a:rPr lang="en-US" altLang="ko-KR" dirty="0"/>
              <a:t>theme( ) </a:t>
            </a:r>
            <a:r>
              <a:rPr lang="ko-KR" altLang="en-US" dirty="0"/>
              <a:t>함수는 그래프의 여러 구성 요소 및 디자인을 지정되어 있는 형태로 일괄 변경할 때 사용</a:t>
            </a:r>
            <a:br>
              <a:rPr lang="en-US" altLang="ko-KR" dirty="0"/>
            </a:br>
            <a:r>
              <a:rPr lang="en-US" altLang="ko-KR" dirty="0"/>
              <a:t>- ggplot2 </a:t>
            </a:r>
            <a:r>
              <a:rPr lang="ko-KR" altLang="en-US" dirty="0"/>
              <a:t>패키지의 </a:t>
            </a:r>
            <a:r>
              <a:rPr lang="en-US" altLang="ko-KR" dirty="0"/>
              <a:t>8</a:t>
            </a:r>
            <a:r>
              <a:rPr lang="ko-KR" altLang="en-US" dirty="0"/>
              <a:t>가지 테마 중 가장 대표적으로 사용하는 테마는 </a:t>
            </a:r>
            <a:r>
              <a:rPr lang="en-US" altLang="ko-KR" dirty="0" err="1"/>
              <a:t>theme_gray</a:t>
            </a:r>
            <a:r>
              <a:rPr lang="en-US" altLang="ko-KR" dirty="0"/>
              <a:t>( ) 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C6314-90B7-4F91-91DD-413A5C4BEC3B}"/>
              </a:ext>
            </a:extLst>
          </p:cNvPr>
          <p:cNvSpPr txBox="1"/>
          <p:nvPr/>
        </p:nvSpPr>
        <p:spPr>
          <a:xfrm>
            <a:off x="1558925" y="2432613"/>
            <a:ext cx="1771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</a:rPr>
              <a:t>theme_gray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()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함수</a:t>
            </a:r>
          </a:p>
          <a:p>
            <a:pPr algn="ctr"/>
            <a:r>
              <a:rPr lang="ko-KR" altLang="en-US" sz="1400" dirty="0"/>
              <a:t>회색 바탕과 흰 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0B56F5-54F2-46AD-BB55-4E89F4C13595}"/>
              </a:ext>
            </a:extLst>
          </p:cNvPr>
          <p:cNvSpPr txBox="1"/>
          <p:nvPr/>
        </p:nvSpPr>
        <p:spPr>
          <a:xfrm>
            <a:off x="3806825" y="2432613"/>
            <a:ext cx="1771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</a:rPr>
              <a:t>theme_bw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()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함수</a:t>
            </a:r>
          </a:p>
          <a:p>
            <a:pPr algn="ctr"/>
            <a:r>
              <a:rPr lang="ko-KR" altLang="en-US" sz="1400" dirty="0"/>
              <a:t>흰 바탕과 회색 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9BDBD8-C2BE-4540-9295-544E524A2C63}"/>
              </a:ext>
            </a:extLst>
          </p:cNvPr>
          <p:cNvSpPr txBox="1"/>
          <p:nvPr/>
        </p:nvSpPr>
        <p:spPr>
          <a:xfrm>
            <a:off x="5834063" y="2432613"/>
            <a:ext cx="22082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</a:rPr>
              <a:t>theme_linedraw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()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함수</a:t>
            </a:r>
          </a:p>
          <a:p>
            <a:pPr algn="ctr"/>
            <a:r>
              <a:rPr lang="ko-KR" altLang="en-US" sz="1400" dirty="0"/>
              <a:t>흰 바탕과 가늘고 검은 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BCA537-40DB-43C4-A0F5-029704F1E161}"/>
              </a:ext>
            </a:extLst>
          </p:cNvPr>
          <p:cNvSpPr txBox="1"/>
          <p:nvPr/>
        </p:nvSpPr>
        <p:spPr>
          <a:xfrm>
            <a:off x="8208963" y="2432613"/>
            <a:ext cx="1771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</a:rPr>
              <a:t>theme_light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()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함수</a:t>
            </a:r>
          </a:p>
          <a:p>
            <a:pPr algn="ctr"/>
            <a:r>
              <a:rPr lang="ko-KR" altLang="en-US" sz="1400" dirty="0"/>
              <a:t>밝은 회색 바탕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9844A7-EE7F-4E1C-8079-57D04068C34F}"/>
              </a:ext>
            </a:extLst>
          </p:cNvPr>
          <p:cNvSpPr txBox="1"/>
          <p:nvPr/>
        </p:nvSpPr>
        <p:spPr>
          <a:xfrm>
            <a:off x="1558925" y="4387966"/>
            <a:ext cx="1771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</a:rPr>
              <a:t>theme_dark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()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함수</a:t>
            </a:r>
          </a:p>
          <a:p>
            <a:pPr algn="ctr"/>
            <a:r>
              <a:rPr lang="ko-KR" altLang="en-US" sz="1400" dirty="0"/>
              <a:t>어두운 바탕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2595A-3CE5-4402-831A-76FF65A66390}"/>
              </a:ext>
            </a:extLst>
          </p:cNvPr>
          <p:cNvSpPr txBox="1"/>
          <p:nvPr/>
        </p:nvSpPr>
        <p:spPr>
          <a:xfrm>
            <a:off x="3667125" y="4387966"/>
            <a:ext cx="2116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</a:rPr>
              <a:t>theme_minimal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()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함수</a:t>
            </a:r>
          </a:p>
          <a:p>
            <a:pPr algn="ctr"/>
            <a:r>
              <a:rPr lang="ko-KR" altLang="en-US" sz="1400" dirty="0"/>
              <a:t>단순한 배경선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FC845F-9F87-424D-A478-F6BE2F588ADB}"/>
              </a:ext>
            </a:extLst>
          </p:cNvPr>
          <p:cNvSpPr txBox="1"/>
          <p:nvPr/>
        </p:nvSpPr>
        <p:spPr>
          <a:xfrm>
            <a:off x="5529263" y="4387966"/>
            <a:ext cx="2741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</a:rPr>
              <a:t>theme_classic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()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함수</a:t>
            </a:r>
          </a:p>
          <a:p>
            <a:pPr algn="ctr"/>
            <a:r>
              <a:rPr lang="ko-KR" altLang="en-US" sz="1400" dirty="0"/>
              <a:t>눈금과 안내선이 없는 기본 바탕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8DFF12-32AB-40F9-B2E5-AE2222C011C8}"/>
              </a:ext>
            </a:extLst>
          </p:cNvPr>
          <p:cNvSpPr txBox="1"/>
          <p:nvPr/>
        </p:nvSpPr>
        <p:spPr>
          <a:xfrm>
            <a:off x="8234363" y="4387966"/>
            <a:ext cx="1771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accent5">
                    <a:lumMod val="50000"/>
                  </a:schemeClr>
                </a:solidFill>
              </a:rPr>
              <a:t>theme_void</a:t>
            </a:r>
            <a:r>
              <a:rPr lang="en-US" altLang="ko-KR" sz="1400" dirty="0">
                <a:solidFill>
                  <a:schemeClr val="accent5">
                    <a:lumMod val="50000"/>
                  </a:schemeClr>
                </a:solidFill>
              </a:rPr>
              <a:t>() </a:t>
            </a:r>
            <a:r>
              <a:rPr lang="ko-KR" altLang="en-US" sz="1400" dirty="0">
                <a:solidFill>
                  <a:schemeClr val="accent5">
                    <a:lumMod val="50000"/>
                  </a:schemeClr>
                </a:solidFill>
              </a:rPr>
              <a:t>함수</a:t>
            </a:r>
          </a:p>
          <a:p>
            <a:pPr algn="ctr"/>
            <a:r>
              <a:rPr lang="ko-KR" altLang="en-US" sz="1400" dirty="0"/>
              <a:t>가장 간결한 바탕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6BD2CF-EB72-486F-9894-02F046746426}"/>
              </a:ext>
            </a:extLst>
          </p:cNvPr>
          <p:cNvSpPr/>
          <p:nvPr/>
        </p:nvSpPr>
        <p:spPr>
          <a:xfrm>
            <a:off x="1841500" y="2944152"/>
            <a:ext cx="1270000" cy="127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CA5DE-4E78-4BB8-B9C9-9D7B01E815BE}"/>
              </a:ext>
            </a:extLst>
          </p:cNvPr>
          <p:cNvSpPr/>
          <p:nvPr/>
        </p:nvSpPr>
        <p:spPr>
          <a:xfrm>
            <a:off x="4048654" y="2944152"/>
            <a:ext cx="1270000" cy="127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9316A-379A-4F54-9444-586C67A39B25}"/>
              </a:ext>
            </a:extLst>
          </p:cNvPr>
          <p:cNvSpPr/>
          <p:nvPr/>
        </p:nvSpPr>
        <p:spPr>
          <a:xfrm>
            <a:off x="6255808" y="2944152"/>
            <a:ext cx="1270000" cy="127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50799B-4F10-4049-B160-35435456321D}"/>
              </a:ext>
            </a:extLst>
          </p:cNvPr>
          <p:cNvSpPr/>
          <p:nvPr/>
        </p:nvSpPr>
        <p:spPr>
          <a:xfrm>
            <a:off x="8462963" y="2944152"/>
            <a:ext cx="1270000" cy="127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087F9E-00EF-439A-B6A7-97DBDB350C42}"/>
              </a:ext>
            </a:extLst>
          </p:cNvPr>
          <p:cNvSpPr/>
          <p:nvPr/>
        </p:nvSpPr>
        <p:spPr>
          <a:xfrm>
            <a:off x="1841500" y="4890188"/>
            <a:ext cx="1270000" cy="127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FE40A9-AE7E-4EC2-B1D6-D7FFB1AD6712}"/>
              </a:ext>
            </a:extLst>
          </p:cNvPr>
          <p:cNvSpPr/>
          <p:nvPr/>
        </p:nvSpPr>
        <p:spPr>
          <a:xfrm>
            <a:off x="4048654" y="4890188"/>
            <a:ext cx="1270000" cy="127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06FF3E-543F-40D3-A510-69AFC29E7565}"/>
              </a:ext>
            </a:extLst>
          </p:cNvPr>
          <p:cNvSpPr/>
          <p:nvPr/>
        </p:nvSpPr>
        <p:spPr>
          <a:xfrm>
            <a:off x="6255808" y="4890188"/>
            <a:ext cx="1270000" cy="127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927AE3-2A23-40E1-844D-115AB024EE16}"/>
              </a:ext>
            </a:extLst>
          </p:cNvPr>
          <p:cNvSpPr/>
          <p:nvPr/>
        </p:nvSpPr>
        <p:spPr>
          <a:xfrm>
            <a:off x="8462963" y="4890188"/>
            <a:ext cx="1270000" cy="1270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91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(12)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좀 더 알아보기②</a:t>
            </a:r>
            <a:r>
              <a:rPr lang="en-US" altLang="ko-KR" dirty="0"/>
              <a:t>] </a:t>
            </a:r>
            <a:r>
              <a:rPr lang="ko-KR" altLang="en-US" dirty="0"/>
              <a:t>절편과 기울기 구하기</a:t>
            </a:r>
            <a:r>
              <a:rPr lang="en-US" altLang="ko-KR" dirty="0"/>
              <a:t>: </a:t>
            </a:r>
            <a:r>
              <a:rPr lang="ko-KR" altLang="en-US" dirty="0"/>
              <a:t>회귀분석</a:t>
            </a:r>
            <a:endParaRPr lang="en-US" altLang="ko-KR" dirty="0"/>
          </a:p>
          <a:p>
            <a:pPr lvl="1"/>
            <a:r>
              <a:rPr lang="ko-KR" altLang="en-US" dirty="0"/>
              <a:t>회귀분석</a:t>
            </a:r>
            <a:r>
              <a:rPr lang="en-US" altLang="ko-KR" dirty="0"/>
              <a:t>: </a:t>
            </a:r>
            <a:r>
              <a:rPr lang="ko-KR" altLang="en-US" dirty="0"/>
              <a:t>독립변수와 종속변수 간의 인과관계를 구하는 분석 기법</a:t>
            </a:r>
            <a:endParaRPr lang="en-US" altLang="ko-KR" dirty="0"/>
          </a:p>
          <a:p>
            <a:pPr lvl="2"/>
            <a:r>
              <a:rPr lang="ko-KR" altLang="en-US" dirty="0"/>
              <a:t>단순회귀분석</a:t>
            </a:r>
            <a:r>
              <a:rPr lang="en-US" altLang="ko-KR" dirty="0"/>
              <a:t>: </a:t>
            </a:r>
            <a:r>
              <a:rPr lang="ko-KR" altLang="en-US" dirty="0"/>
              <a:t>독립변수가 </a:t>
            </a:r>
            <a:r>
              <a:rPr lang="en-US" altLang="ko-KR" dirty="0"/>
              <a:t>1</a:t>
            </a:r>
            <a:r>
              <a:rPr lang="ko-KR" altLang="en-US" dirty="0"/>
              <a:t>개인 경우</a:t>
            </a:r>
            <a:endParaRPr lang="en-US" altLang="ko-KR" dirty="0"/>
          </a:p>
          <a:p>
            <a:pPr lvl="2"/>
            <a:r>
              <a:rPr lang="ko-KR" altLang="en-US" dirty="0"/>
              <a:t>다중회귀분석</a:t>
            </a:r>
            <a:r>
              <a:rPr lang="en-US" altLang="ko-KR" dirty="0"/>
              <a:t>: </a:t>
            </a:r>
            <a:r>
              <a:rPr lang="ko-KR" altLang="en-US" dirty="0"/>
              <a:t>독립변수가 </a:t>
            </a:r>
            <a:r>
              <a:rPr lang="en-US" altLang="ko-KR" dirty="0"/>
              <a:t>2</a:t>
            </a:r>
            <a:r>
              <a:rPr lang="ko-KR" altLang="en-US" dirty="0"/>
              <a:t>개 이상인 경우</a:t>
            </a:r>
            <a:endParaRPr lang="en-US" altLang="ko-KR" dirty="0"/>
          </a:p>
          <a:p>
            <a:pPr lvl="2"/>
            <a:r>
              <a:rPr lang="ko-KR" altLang="en-US" dirty="0"/>
              <a:t>독립변수</a:t>
            </a:r>
            <a:r>
              <a:rPr lang="en-US" altLang="ko-KR" dirty="0"/>
              <a:t>: </a:t>
            </a:r>
            <a:r>
              <a:rPr lang="ko-KR" altLang="en-US" dirty="0"/>
              <a:t>다른 변수의 변화에 영향을 받지 않는 독립적인 변수</a:t>
            </a:r>
            <a:endParaRPr lang="en-US" altLang="ko-KR" dirty="0"/>
          </a:p>
          <a:p>
            <a:pPr lvl="2"/>
            <a:r>
              <a:rPr lang="ko-KR" altLang="en-US" dirty="0"/>
              <a:t>종속변수</a:t>
            </a:r>
            <a:r>
              <a:rPr lang="en-US" altLang="ko-KR" dirty="0"/>
              <a:t>: </a:t>
            </a:r>
            <a:r>
              <a:rPr lang="ko-KR" altLang="en-US" dirty="0"/>
              <a:t>독립변수에 영향을 받아 변하는 변수로 분석의 대상</a:t>
            </a:r>
            <a:endParaRPr lang="en-US" altLang="ko-KR" dirty="0"/>
          </a:p>
          <a:p>
            <a:pPr lvl="1"/>
            <a:r>
              <a:rPr lang="ko-KR" altLang="en-US" dirty="0"/>
              <a:t>단순회귀분석</a:t>
            </a:r>
            <a:r>
              <a:rPr lang="en-US" altLang="ko-KR" dirty="0"/>
              <a:t>(simple regression analysis):</a:t>
            </a:r>
            <a:r>
              <a:rPr lang="ko-KR" altLang="en-US" dirty="0"/>
              <a:t> 두 변수 간의 관계식을 도출하는 분석 기법</a:t>
            </a:r>
            <a:endParaRPr lang="en-US" altLang="ko-KR" dirty="0"/>
          </a:p>
          <a:p>
            <a:pPr lvl="2"/>
            <a:r>
              <a:rPr lang="ko-KR" altLang="en-US" dirty="0"/>
              <a:t>두 변수 간의 선형성</a:t>
            </a:r>
            <a:r>
              <a:rPr lang="en-US" altLang="ko-KR" dirty="0"/>
              <a:t>, </a:t>
            </a:r>
            <a:r>
              <a:rPr lang="ko-KR" altLang="en-US" dirty="0"/>
              <a:t>독립성</a:t>
            </a:r>
            <a:r>
              <a:rPr lang="en-US" altLang="ko-KR" dirty="0"/>
              <a:t>, </a:t>
            </a:r>
            <a:r>
              <a:rPr lang="ko-KR" altLang="en-US" dirty="0"/>
              <a:t>정규분포</a:t>
            </a:r>
            <a:r>
              <a:rPr lang="en-US" altLang="ko-KR" dirty="0"/>
              <a:t>, </a:t>
            </a:r>
            <a:r>
              <a:rPr lang="ko-KR" altLang="en-US" dirty="0"/>
              <a:t>등분산성을 가정하는 분석으로</a:t>
            </a:r>
            <a:r>
              <a:rPr lang="en-US" altLang="ko-KR" dirty="0"/>
              <a:t>, </a:t>
            </a:r>
            <a:r>
              <a:rPr lang="en-US" altLang="ko-KR" dirty="0" err="1"/>
              <a:t>lm</a:t>
            </a:r>
            <a:r>
              <a:rPr lang="en-US" altLang="ko-KR" dirty="0"/>
              <a:t>( ) </a:t>
            </a:r>
            <a:r>
              <a:rPr lang="ko-KR" altLang="en-US" dirty="0"/>
              <a:t>함수를 이용해 </a:t>
            </a:r>
            <a:br>
              <a:rPr lang="en-US" altLang="ko-KR" dirty="0"/>
            </a:br>
            <a:r>
              <a:rPr lang="ko-KR" altLang="en-US" dirty="0"/>
              <a:t>두 변수 간의 </a:t>
            </a:r>
            <a:r>
              <a:rPr lang="en-US" altLang="ko-KR" dirty="0"/>
              <a:t>p-value, </a:t>
            </a:r>
            <a:r>
              <a:rPr lang="ko-KR" altLang="en-US" dirty="0"/>
              <a:t>절편</a:t>
            </a:r>
            <a:r>
              <a:rPr lang="en-US" altLang="ko-KR" dirty="0"/>
              <a:t>, </a:t>
            </a:r>
            <a:r>
              <a:rPr lang="ko-KR" altLang="en-US" dirty="0"/>
              <a:t>기울기를 구함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DECAED-31B1-469A-95BD-AD56DA431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7666"/>
              </p:ext>
            </p:extLst>
          </p:nvPr>
        </p:nvGraphicFramePr>
        <p:xfrm>
          <a:off x="1720972" y="4215921"/>
          <a:ext cx="4789488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8948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lm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종속변수 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~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독립변수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data =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세트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538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(13)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좀 더 알아보기②</a:t>
            </a:r>
            <a:r>
              <a:rPr lang="en-US" altLang="ko-KR" dirty="0"/>
              <a:t>] </a:t>
            </a:r>
            <a:r>
              <a:rPr lang="ko-KR" altLang="en-US" dirty="0"/>
              <a:t>절편과 기울기 구하기</a:t>
            </a:r>
            <a:r>
              <a:rPr lang="en-US" altLang="ko-KR" dirty="0"/>
              <a:t>: </a:t>
            </a:r>
            <a:r>
              <a:rPr lang="ko-KR" altLang="en-US" dirty="0"/>
              <a:t>회귀분석</a:t>
            </a:r>
            <a:endParaRPr lang="en-US" altLang="ko-KR" dirty="0"/>
          </a:p>
          <a:p>
            <a:pPr lvl="1"/>
            <a:r>
              <a:rPr lang="ko-KR" altLang="en-US" dirty="0"/>
              <a:t>두 변수 간 상관관계 파악하기</a:t>
            </a:r>
            <a:r>
              <a:rPr lang="en-US" altLang="ko-KR" dirty="0"/>
              <a:t>: </a:t>
            </a:r>
            <a:r>
              <a:rPr lang="en-US" altLang="ko-KR" dirty="0" err="1"/>
              <a:t>cor.test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  <a:p>
            <a:pPr lvl="2"/>
            <a:r>
              <a:rPr lang="ko-KR" altLang="en-US" dirty="0"/>
              <a:t>상관분석</a:t>
            </a:r>
            <a:r>
              <a:rPr lang="en-US" altLang="ko-KR" dirty="0"/>
              <a:t>(correlation analysis):</a:t>
            </a:r>
            <a:r>
              <a:rPr lang="ko-KR" altLang="en-US" dirty="0"/>
              <a:t> 두 변수 간의 연관성을 확인할 수 있는 분석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dirty="0" err="1"/>
              <a:t>cor.test</a:t>
            </a:r>
            <a:r>
              <a:rPr lang="en-US" altLang="ko-KR" dirty="0"/>
              <a:t> ( ) </a:t>
            </a:r>
            <a:r>
              <a:rPr lang="ko-KR" altLang="en-US" dirty="0"/>
              <a:t>함수를 이용해 검정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상관관계가 있으면 </a:t>
            </a:r>
            <a:r>
              <a:rPr lang="en-US" altLang="ko-KR" dirty="0" err="1"/>
              <a:t>cor</a:t>
            </a:r>
            <a:r>
              <a:rPr lang="en-US" altLang="ko-KR" dirty="0"/>
              <a:t> </a:t>
            </a:r>
            <a:r>
              <a:rPr lang="ko-KR" altLang="en-US" dirty="0"/>
              <a:t>값이 </a:t>
            </a:r>
            <a:r>
              <a:rPr lang="en-US" altLang="ko-KR" dirty="0"/>
              <a:t>1(</a:t>
            </a:r>
            <a:r>
              <a:rPr lang="ko-KR" altLang="en-US" dirty="0"/>
              <a:t>양의 상관관계</a:t>
            </a:r>
            <a:r>
              <a:rPr lang="en-US" altLang="ko-KR" dirty="0"/>
              <a:t>) </a:t>
            </a:r>
            <a:r>
              <a:rPr lang="ko-KR" altLang="en-US" dirty="0"/>
              <a:t>또는 </a:t>
            </a:r>
            <a:r>
              <a:rPr lang="en-US" altLang="ko-KR" dirty="0"/>
              <a:t>-1(</a:t>
            </a:r>
            <a:r>
              <a:rPr lang="ko-KR" altLang="en-US" dirty="0"/>
              <a:t>음의 상관관계</a:t>
            </a:r>
            <a:r>
              <a:rPr lang="en-US" altLang="ko-KR" dirty="0"/>
              <a:t>)</a:t>
            </a:r>
            <a:r>
              <a:rPr lang="ko-KR" altLang="en-US" dirty="0"/>
              <a:t>로 나타남</a:t>
            </a:r>
            <a:br>
              <a:rPr lang="en-US" altLang="ko-KR" dirty="0"/>
            </a:br>
            <a:r>
              <a:rPr lang="en-US" altLang="ko-KR" dirty="0"/>
              <a:t>- 0</a:t>
            </a:r>
            <a:r>
              <a:rPr lang="ko-KR" altLang="en-US" dirty="0"/>
              <a:t>에 가까울수록 두 변수 간의 상관관계가 없음을 의미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DECAED-31B1-469A-95BD-AD56DA431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566819"/>
              </p:ext>
            </p:extLst>
          </p:nvPr>
        </p:nvGraphicFramePr>
        <p:xfrm>
          <a:off x="1683891" y="2329409"/>
          <a:ext cx="4789488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8948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cor.test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(data =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테이블명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변수명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1,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테이블명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$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변수명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2)</a:t>
                      </a:r>
                      <a:endParaRPr lang="ko-KR" altLang="en-US" sz="1400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4AAAAD-5E3E-4EB2-B298-852B63801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34163"/>
              </p:ext>
            </p:extLst>
          </p:nvPr>
        </p:nvGraphicFramePr>
        <p:xfrm>
          <a:off x="1683891" y="3418059"/>
          <a:ext cx="4604594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459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상관분석하여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두 변수 간의 상관관계 확인하기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cor.test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(exdata1$Y20_CNT, exdata1$Y21_CNT)</a:t>
                      </a:r>
                      <a:endParaRPr lang="ko-KR" altLang="en-US" sz="14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69DA945C-99CB-4E72-B4E8-2891C0314304}"/>
              </a:ext>
            </a:extLst>
          </p:cNvPr>
          <p:cNvSpPr/>
          <p:nvPr/>
        </p:nvSpPr>
        <p:spPr>
          <a:xfrm>
            <a:off x="1834587" y="4134774"/>
            <a:ext cx="277567" cy="30480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32890B-498E-4C14-9E52-21CAA5EEDD8E}"/>
              </a:ext>
            </a:extLst>
          </p:cNvPr>
          <p:cNvSpPr txBox="1"/>
          <p:nvPr/>
        </p:nvSpPr>
        <p:spPr>
          <a:xfrm>
            <a:off x="5412359" y="5189976"/>
            <a:ext cx="46548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1">
                    <a:lumMod val="50000"/>
                  </a:schemeClr>
                </a:solidFill>
              </a:rPr>
              <a:t>cor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값은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0.7582507, p-value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값은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0.000107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이며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이는 통계적으로 유의함</a:t>
            </a:r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sz="1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1400" dirty="0" err="1">
                <a:solidFill>
                  <a:schemeClr val="accent1">
                    <a:lumMod val="50000"/>
                  </a:schemeClr>
                </a:solidFill>
              </a:rPr>
              <a:t>cor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값은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에 가까우므로 두 변수가 양의 상관관계가 있으며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이는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20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년 카드 이용건수가 오를수록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21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년 </a:t>
            </a:r>
            <a:b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이용건수도 증가한다고 해석이 가능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BD0D4-4795-44F7-ACCE-5D964A737025}"/>
              </a:ext>
            </a:extLst>
          </p:cNvPr>
          <p:cNvSpPr txBox="1"/>
          <p:nvPr/>
        </p:nvSpPr>
        <p:spPr>
          <a:xfrm>
            <a:off x="2268412" y="4014970"/>
            <a:ext cx="58261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Pearson's product-moment correlation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data: exdata1$Y20_CNT and exdata1$Y21_CNT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t = 4.9343, df = 18, p-value = 0.000107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alternative hypothesis: true correlation is not equal to 0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95 percent confidence interval: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0.4751688 0.8990895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sample estimates: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cor</a:t>
            </a:r>
            <a:endParaRPr lang="en-US" altLang="ko-KR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0.7582507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2582F7A-BDB4-49CE-800B-2A4A8A285CF1}"/>
              </a:ext>
            </a:extLst>
          </p:cNvPr>
          <p:cNvCxnSpPr/>
          <p:nvPr/>
        </p:nvCxnSpPr>
        <p:spPr>
          <a:xfrm>
            <a:off x="3889094" y="5882473"/>
            <a:ext cx="1180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3258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그래프에 객체 추가하기 </a:t>
            </a:r>
            <a:r>
              <a:rPr lang="en-US" altLang="ko-KR" sz="2400" dirty="0"/>
              <a:t>(14)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좀 더 알아보기②</a:t>
            </a:r>
            <a:r>
              <a:rPr lang="en-US" altLang="ko-KR" dirty="0"/>
              <a:t>] </a:t>
            </a:r>
            <a:r>
              <a:rPr lang="ko-KR" altLang="en-US" dirty="0"/>
              <a:t>절편과 기울기 구하기</a:t>
            </a:r>
            <a:r>
              <a:rPr lang="en-US" altLang="ko-KR" dirty="0"/>
              <a:t>: </a:t>
            </a:r>
            <a:r>
              <a:rPr lang="ko-KR" altLang="en-US" dirty="0"/>
              <a:t>회귀분석</a:t>
            </a:r>
            <a:endParaRPr lang="en-US" altLang="ko-KR" dirty="0"/>
          </a:p>
          <a:p>
            <a:pPr lvl="1"/>
            <a:r>
              <a:rPr lang="ko-KR" altLang="en-US" dirty="0"/>
              <a:t>절편과 기울기 구하기</a:t>
            </a:r>
            <a:r>
              <a:rPr lang="en-US" altLang="ko-KR" dirty="0"/>
              <a:t>: </a:t>
            </a:r>
            <a:r>
              <a:rPr lang="en-US" altLang="ko-KR" dirty="0" err="1"/>
              <a:t>lm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  <a:p>
            <a:pPr lvl="2"/>
            <a:r>
              <a:rPr lang="en-US" altLang="ko-KR" dirty="0" err="1"/>
              <a:t>lm</a:t>
            </a:r>
            <a:r>
              <a:rPr lang="en-US" altLang="ko-KR" dirty="0"/>
              <a:t>( ) </a:t>
            </a:r>
            <a:r>
              <a:rPr lang="ko-KR" altLang="en-US" dirty="0"/>
              <a:t>함수로 절편과 기울기 구하기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4AAAAD-5E3E-4EB2-B298-852B63801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832799"/>
              </p:ext>
            </p:extLst>
          </p:nvPr>
        </p:nvGraphicFramePr>
        <p:xfrm>
          <a:off x="1697822" y="2089254"/>
          <a:ext cx="51138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3880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회귀분석하여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절편과 기울기 구하기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reg_result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lm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(Y21_CNT ~ Y20_CNT, data = exdata1)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reg_result</a:t>
                      </a:r>
                      <a:endParaRPr lang="ko-KR" altLang="en-US" sz="1400" b="0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69DA945C-99CB-4E72-B4E8-2891C0314304}"/>
              </a:ext>
            </a:extLst>
          </p:cNvPr>
          <p:cNvSpPr/>
          <p:nvPr/>
        </p:nvSpPr>
        <p:spPr>
          <a:xfrm>
            <a:off x="1773820" y="3171729"/>
            <a:ext cx="338559" cy="30480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59458-918B-454B-B8ED-5899EF22593A}"/>
              </a:ext>
            </a:extLst>
          </p:cNvPr>
          <p:cNvSpPr txBox="1"/>
          <p:nvPr/>
        </p:nvSpPr>
        <p:spPr>
          <a:xfrm>
            <a:off x="2284432" y="3128550"/>
            <a:ext cx="48831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Call</a:t>
            </a:r>
            <a:r>
              <a:rPr lang="es-E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s-E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lm(formula = Y21_CNT ~ Y20_CNT, data = exdata1)</a:t>
            </a:r>
          </a:p>
          <a:p>
            <a:endParaRPr lang="es-ES" altLang="ko-KR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s-E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Coefficients</a:t>
            </a:r>
            <a:r>
              <a:rPr lang="es-E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:</a:t>
            </a:r>
          </a:p>
          <a:p>
            <a:r>
              <a:rPr lang="es-E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s-ES" altLang="ko-KR" sz="16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Intercept</a:t>
            </a:r>
            <a:r>
              <a:rPr lang="es-E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)             Y21_CNT</a:t>
            </a:r>
          </a:p>
          <a:p>
            <a:r>
              <a:rPr lang="es-ES" altLang="ko-KR" sz="1600" dirty="0">
                <a:latin typeface="D2Coding" panose="020B0609020101020101" pitchFamily="49" charset="-127"/>
                <a:ea typeface="D2Coding" panose="020B0609020101020101" pitchFamily="49" charset="-127"/>
              </a:rPr>
              <a:t>     0.7104             0.7864</a:t>
            </a:r>
            <a:endParaRPr lang="ko-KR" altLang="en-US" sz="16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708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마무리①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5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가지 키워드로 정리하는 핵심 포인트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절편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직선이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x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축이나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y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축과 만나는 좌표를 의미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기울기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직선의 경사도를 의미 </a:t>
            </a:r>
            <a:b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값이 클수록 선이 경사지게 표현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회귀분석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독립변수와 종속변수 간의 인과관계를 분석하는 기법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p-value</a:t>
            </a:r>
            <a:r>
              <a:rPr lang="en-US" altLang="ko-KR" sz="1600" dirty="0">
                <a:solidFill>
                  <a:srgbClr val="000000"/>
                </a:solidFill>
                <a:latin typeface="YoonV YoonMyungjo100Std_OTF"/>
              </a:rPr>
              <a:t>: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두 변수 간 상관관계가 통계적으로 의미가 있는지 판단하는 수치</a:t>
            </a:r>
            <a:b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일반적으로는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0.05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보다 작을 때 ‘통계적으로 유의하다’라고 해석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상관분석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연속적인 값을 갖는 두 변수 간의 연관성을 확인할 수 있는 분석 기법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16963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ko-Kore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CHAPTER 06: </a:t>
            </a:r>
            <a:r>
              <a:rPr lang="ko-KR" altLang="en-US" dirty="0"/>
              <a:t>데이터 시각화</a:t>
            </a:r>
            <a:r>
              <a:rPr lang="en-US" altLang="ko-KR" dirty="0"/>
              <a:t>: ggplot2 </a:t>
            </a:r>
            <a:r>
              <a:rPr lang="ko-KR" altLang="en-US" dirty="0"/>
              <a:t>패키지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dirty="0"/>
              <a:t>SECTION 6-1 </a:t>
            </a:r>
            <a:r>
              <a:rPr lang="ko-KR" altLang="en-US" dirty="0"/>
              <a:t>그래프 그리기</a:t>
            </a:r>
            <a:endParaRPr lang="en-US" altLang="ko-KR" dirty="0"/>
          </a:p>
          <a:p>
            <a:r>
              <a:rPr lang="en-US" altLang="ko-KR" dirty="0"/>
              <a:t>SECTION 6-2 </a:t>
            </a:r>
            <a:r>
              <a:rPr lang="ko-KR" altLang="en-US" dirty="0"/>
              <a:t>그래프에 객체 추가하기</a:t>
            </a:r>
            <a:endParaRPr lang="en-US" altLang="ko-KR" dirty="0"/>
          </a:p>
          <a:p>
            <a:r>
              <a:rPr lang="en-US" altLang="ko-KR" dirty="0"/>
              <a:t>SECTION 6-3 </a:t>
            </a:r>
            <a:r>
              <a:rPr lang="ko-KR" altLang="en-US" dirty="0"/>
              <a:t>지도 시각화</a:t>
            </a:r>
            <a:r>
              <a:rPr lang="en-US" altLang="ko-KR" dirty="0"/>
              <a:t>: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2" name="바닥글 개체 틀 36">
            <a:extLst>
              <a:ext uri="{FF2B5EF4-FFF2-40B4-BE49-F238E27FC236}">
                <a16:creationId xmlns:a16="http://schemas.microsoft.com/office/drawing/2014/main" id="{8D9C2507-1000-48C0-BCD3-1F511BF9F7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898318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마무리②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표로 정리하는 핵심 함수</a:t>
            </a:r>
            <a:endParaRPr lang="en-US" altLang="ko-KR" sz="18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0B7E955-212E-43B6-A918-9A8A93382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843949"/>
              </p:ext>
            </p:extLst>
          </p:nvPr>
        </p:nvGraphicFramePr>
        <p:xfrm>
          <a:off x="1524000" y="1336383"/>
          <a:ext cx="812800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59712">
                  <a:extLst>
                    <a:ext uri="{9D8B030D-6E8A-4147-A177-3AD203B41FA5}">
                      <a16:colId xmlns:a16="http://schemas.microsoft.com/office/drawing/2014/main" val="3925616881"/>
                    </a:ext>
                  </a:extLst>
                </a:gridCol>
                <a:gridCol w="6368288">
                  <a:extLst>
                    <a:ext uri="{9D8B030D-6E8A-4147-A177-3AD203B41FA5}">
                      <a16:colId xmlns:a16="http://schemas.microsoft.com/office/drawing/2014/main" val="2911751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71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geom_abline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그래프에 사선 그리기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26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geom_hline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그래프에 평행선 그리기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57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geom_vline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그래프에 수직선 그리기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908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geom_text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그래프 위에 레이블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637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geom_annotate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[ggplot2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그래프에 도형 그리기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27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341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마무리③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/>
              <a:t>iris </a:t>
            </a:r>
            <a:r>
              <a:rPr lang="ko-KR" altLang="en-US" sz="1600" dirty="0"/>
              <a:t>데이터 세트의 꽃받침 길이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Sepal.Length</a:t>
            </a:r>
            <a:r>
              <a:rPr lang="en-US" altLang="ko-KR" sz="1600" dirty="0"/>
              <a:t>)</a:t>
            </a:r>
            <a:r>
              <a:rPr lang="ko-KR" altLang="en-US" sz="1600" dirty="0"/>
              <a:t>가 길수록 꽃잎 길이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Petal.Length</a:t>
            </a:r>
            <a:r>
              <a:rPr lang="en-US" altLang="ko-KR" sz="1600" dirty="0"/>
              <a:t>)</a:t>
            </a:r>
            <a:r>
              <a:rPr lang="ko-KR" altLang="en-US" sz="1600" dirty="0"/>
              <a:t>가 긴 지 상관관계를 확인하는 </a:t>
            </a:r>
            <a:br>
              <a:rPr lang="en-US" altLang="ko-KR" sz="1600" dirty="0"/>
            </a:br>
            <a:r>
              <a:rPr lang="ko-KR" altLang="en-US" sz="1600" dirty="0"/>
              <a:t>코드를 작성하고</a:t>
            </a:r>
            <a:r>
              <a:rPr lang="en-US" altLang="ko-KR" sz="1600" dirty="0"/>
              <a:t>, </a:t>
            </a:r>
            <a:r>
              <a:rPr lang="ko-KR" altLang="en-US" sz="1600" dirty="0"/>
              <a:t>상관관계가 있다면 음의 상관관계인지 양의 상관관계인지 확인하기</a:t>
            </a: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/>
              <a:t>iris </a:t>
            </a:r>
            <a:r>
              <a:rPr lang="ko-KR" altLang="en-US" sz="1600" dirty="0"/>
              <a:t>데이터 세트의 꽃받침 길이와 꽃잎 길이의 </a:t>
            </a:r>
            <a:r>
              <a:rPr lang="en-US" altLang="ko-KR" sz="1600" dirty="0"/>
              <a:t>y</a:t>
            </a:r>
            <a:r>
              <a:rPr lang="ko-KR" altLang="en-US" sz="1600" dirty="0"/>
              <a:t>절편과 기울기를 회귀분석으로 구하는 코드를 작성하고 </a:t>
            </a:r>
            <a:br>
              <a:rPr lang="en-US" altLang="ko-KR" sz="1600" dirty="0"/>
            </a:br>
            <a:r>
              <a:rPr lang="ko-KR" altLang="en-US" sz="1600" dirty="0"/>
              <a:t>결과를 출력</a:t>
            </a:r>
            <a:endParaRPr lang="en-US" altLang="ko-KR" sz="16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60B677-DB88-4616-B126-A62F7DACD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426354"/>
              </p:ext>
            </p:extLst>
          </p:nvPr>
        </p:nvGraphicFramePr>
        <p:xfrm>
          <a:off x="1558925" y="3608388"/>
          <a:ext cx="352107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10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iris_result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&lt;-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iris_result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591C13-C38A-4A75-81FC-6E9E6EAC9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85929"/>
              </p:ext>
            </p:extLst>
          </p:nvPr>
        </p:nvGraphicFramePr>
        <p:xfrm>
          <a:off x="1558925" y="2141396"/>
          <a:ext cx="5315721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5721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                                                   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iris$Sepal.Length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iris$Petal.Length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92C5A3A-180D-4C47-A199-C62BC0A16825}"/>
              </a:ext>
            </a:extLst>
          </p:cNvPr>
          <p:cNvSpPr/>
          <p:nvPr/>
        </p:nvSpPr>
        <p:spPr>
          <a:xfrm>
            <a:off x="1828925" y="2185796"/>
            <a:ext cx="2016000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854285-FE9D-4F67-B4C6-668FC048F70F}"/>
              </a:ext>
            </a:extLst>
          </p:cNvPr>
          <p:cNvSpPr/>
          <p:nvPr/>
        </p:nvSpPr>
        <p:spPr>
          <a:xfrm>
            <a:off x="2836925" y="3650382"/>
            <a:ext cx="2016000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202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마무리④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en-US" altLang="ko-KR" sz="1600" dirty="0" err="1"/>
              <a:t>Sepal.Length</a:t>
            </a:r>
            <a:r>
              <a:rPr lang="en-US" altLang="ko-KR" sz="1600" dirty="0"/>
              <a:t> </a:t>
            </a:r>
            <a:r>
              <a:rPr lang="ko-KR" altLang="en-US" sz="1600" dirty="0"/>
              <a:t>변수와 </a:t>
            </a:r>
            <a:r>
              <a:rPr lang="en-US" altLang="ko-KR" sz="1600" dirty="0" err="1"/>
              <a:t>Petal.Length</a:t>
            </a:r>
            <a:r>
              <a:rPr lang="en-US" altLang="ko-KR" sz="1600" dirty="0"/>
              <a:t> </a:t>
            </a:r>
            <a:r>
              <a:rPr lang="ko-KR" altLang="en-US" sz="1600" dirty="0"/>
              <a:t>변수의 선 그래프를 그린 후 </a:t>
            </a:r>
            <a:r>
              <a:rPr lang="en-US" altLang="ko-KR" sz="1600" dirty="0"/>
              <a:t>2</a:t>
            </a:r>
            <a:r>
              <a:rPr lang="ko-KR" altLang="en-US" sz="1600" dirty="0"/>
              <a:t>번에서 구한 </a:t>
            </a:r>
            <a:r>
              <a:rPr lang="en-US" altLang="ko-KR" sz="1600" dirty="0"/>
              <a:t>y</a:t>
            </a:r>
            <a:r>
              <a:rPr lang="ko-KR" altLang="en-US" sz="1600" dirty="0"/>
              <a:t>절편과 기울기를 활용하여 </a:t>
            </a:r>
            <a:br>
              <a:rPr lang="en-US" altLang="ko-KR" sz="1600" dirty="0"/>
            </a:br>
            <a:r>
              <a:rPr lang="ko-KR" altLang="en-US" sz="1600" dirty="0"/>
              <a:t>사선을 넣는 코드를 작성한 후 실행 결과처럼 출력</a:t>
            </a:r>
            <a:endParaRPr lang="en-US" altLang="ko-KR" sz="16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60B677-DB88-4616-B126-A62F7DACD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600714"/>
              </p:ext>
            </p:extLst>
          </p:nvPr>
        </p:nvGraphicFramePr>
        <p:xfrm>
          <a:off x="1356368" y="2392928"/>
          <a:ext cx="4537075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0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library(ggplot2)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(iris,                                                                                )+</a:t>
                      </a:r>
                    </a:p>
                    <a:p>
                      <a:pPr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D854285-FE9D-4F67-B4C6-668FC048F70F}"/>
              </a:ext>
            </a:extLst>
          </p:cNvPr>
          <p:cNvSpPr/>
          <p:nvPr/>
        </p:nvSpPr>
        <p:spPr>
          <a:xfrm>
            <a:off x="2413705" y="2673815"/>
            <a:ext cx="3060000" cy="2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EBD1DD-0336-460F-AD1A-2408B57AA3A4}"/>
              </a:ext>
            </a:extLst>
          </p:cNvPr>
          <p:cNvSpPr/>
          <p:nvPr/>
        </p:nvSpPr>
        <p:spPr>
          <a:xfrm>
            <a:off x="1575505" y="2913046"/>
            <a:ext cx="1008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3DD141-ED4A-435C-A659-456C89C10346}"/>
              </a:ext>
            </a:extLst>
          </p:cNvPr>
          <p:cNvSpPr/>
          <p:nvPr/>
        </p:nvSpPr>
        <p:spPr>
          <a:xfrm>
            <a:off x="1575505" y="3118189"/>
            <a:ext cx="3060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515765-17FF-4822-B195-133DEA95E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77"/>
          <a:stretch/>
        </p:blipFill>
        <p:spPr>
          <a:xfrm>
            <a:off x="6348413" y="2220105"/>
            <a:ext cx="4065525" cy="41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63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6-3</a:t>
            </a:r>
            <a:r>
              <a:rPr lang="ko-KR" altLang="en-US" dirty="0"/>
              <a:t> 지도 시각화</a:t>
            </a:r>
            <a:r>
              <a:rPr lang="en-US" altLang="ko-KR" dirty="0"/>
              <a:t>: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en-US" altLang="ko-KR" sz="2400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지도 시각화</a:t>
            </a:r>
            <a:r>
              <a:rPr lang="en-US" altLang="ko-KR" dirty="0"/>
              <a:t>: </a:t>
            </a:r>
            <a:r>
              <a:rPr lang="ko-KR" altLang="en-US" dirty="0"/>
              <a:t> 지도 상에 위치 데이터를 표시하여 보여주는 것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위치를 단순하게 좌표나 주소로 보여주는 것이 아닌 지도 위에 직접 데이터를 표시함으로써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위치를 쉽게 파악</a:t>
            </a:r>
            <a:endParaRPr lang="en-US" altLang="ko-KR" dirty="0"/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에서는 지도를 </a:t>
            </a:r>
            <a:r>
              <a:rPr lang="en-US" altLang="ko-KR" dirty="0"/>
              <a:t>API(Application Programming Interface)</a:t>
            </a:r>
            <a:r>
              <a:rPr lang="ko-KR" altLang="en-US" dirty="0"/>
              <a:t>로 불러와 시각화</a:t>
            </a:r>
            <a:endParaRPr lang="en-US" altLang="ko-KR" dirty="0"/>
          </a:p>
          <a:p>
            <a:pPr lvl="2"/>
            <a:r>
              <a:rPr lang="ko-KR" altLang="en-US" dirty="0"/>
              <a:t>구글 지도</a:t>
            </a:r>
            <a:r>
              <a:rPr lang="en-US" altLang="ko-KR" dirty="0"/>
              <a:t>(Google Maps), </a:t>
            </a:r>
            <a:r>
              <a:rPr lang="ko-KR" altLang="en-US" dirty="0"/>
              <a:t>오픈스트리트맵</a:t>
            </a:r>
            <a:r>
              <a:rPr lang="en-US" altLang="ko-KR" dirty="0"/>
              <a:t>(OpenStreetMap), </a:t>
            </a:r>
            <a:r>
              <a:rPr lang="ko-KR" altLang="en-US" dirty="0"/>
              <a:t>스테이먼 맵</a:t>
            </a:r>
            <a:r>
              <a:rPr lang="en-US" altLang="ko-KR" dirty="0"/>
              <a:t>(Stamen Maps) </a:t>
            </a:r>
            <a:r>
              <a:rPr lang="ko-KR" altLang="en-US" dirty="0"/>
              <a:t>등을 지원</a:t>
            </a:r>
            <a:endParaRPr lang="en-US" altLang="ko-KR" dirty="0"/>
          </a:p>
          <a:p>
            <a:pPr lvl="2"/>
            <a:r>
              <a:rPr lang="ko-KR" altLang="en-US" dirty="0"/>
              <a:t>구글 지도는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패키지로 불러올 수 있음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86581-9C1B-40FB-AFDD-16D59E82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888" y="3330352"/>
            <a:ext cx="5926689" cy="24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35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6-3</a:t>
            </a:r>
            <a:r>
              <a:rPr lang="ko-KR" altLang="en-US" dirty="0"/>
              <a:t> 지도 시각화</a:t>
            </a:r>
            <a:r>
              <a:rPr lang="en-US" altLang="ko-KR" dirty="0"/>
              <a:t>: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en-US" altLang="ko-KR" sz="2400" dirty="0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구글 지도 </a:t>
            </a:r>
            <a:r>
              <a:rPr lang="en-US" altLang="ko-KR" dirty="0"/>
              <a:t>API </a:t>
            </a:r>
            <a:r>
              <a:rPr lang="ko-KR" altLang="en-US" dirty="0"/>
              <a:t>키 발급받기</a:t>
            </a:r>
          </a:p>
          <a:p>
            <a:pPr lvl="1"/>
            <a:r>
              <a:rPr lang="en-US" altLang="ko-KR" dirty="0"/>
              <a:t>R</a:t>
            </a:r>
            <a:r>
              <a:rPr lang="ko-KR" altLang="en-US" dirty="0"/>
              <a:t>에서 구글 지도를 불러오려면 구글 지도 </a:t>
            </a:r>
            <a:r>
              <a:rPr lang="en-US" altLang="ko-KR" dirty="0"/>
              <a:t>API </a:t>
            </a:r>
            <a:r>
              <a:rPr lang="ko-KR" altLang="en-US" dirty="0"/>
              <a:t>키가 필요</a:t>
            </a:r>
            <a:endParaRPr lang="en-US" altLang="ko-KR" dirty="0"/>
          </a:p>
          <a:p>
            <a:pPr lvl="1"/>
            <a:r>
              <a:rPr lang="ko-KR" altLang="en-US" dirty="0"/>
              <a:t>구글 지도 </a:t>
            </a:r>
            <a:r>
              <a:rPr lang="en-US" altLang="ko-KR" dirty="0"/>
              <a:t>API </a:t>
            </a:r>
            <a:r>
              <a:rPr lang="ko-KR" altLang="en-US" dirty="0"/>
              <a:t>키는 구글 지도 </a:t>
            </a:r>
            <a:r>
              <a:rPr lang="en-US" altLang="ko-KR" dirty="0"/>
              <a:t>API </a:t>
            </a:r>
            <a:r>
              <a:rPr lang="ko-KR" altLang="en-US" dirty="0"/>
              <a:t>서비스인 구글 지도 플랫폼</a:t>
            </a:r>
            <a:r>
              <a:rPr lang="en-US" altLang="ko-KR" dirty="0"/>
              <a:t>(Google Maps Platform)</a:t>
            </a:r>
            <a:r>
              <a:rPr lang="ko-KR" altLang="en-US" dirty="0"/>
              <a:t>에서 발급</a:t>
            </a:r>
            <a:endParaRPr lang="en-US" altLang="ko-KR" dirty="0"/>
          </a:p>
          <a:p>
            <a:pPr marL="1257300" lvl="2" indent="-342900">
              <a:buNone/>
            </a:pPr>
            <a:r>
              <a:rPr lang="en-US" altLang="ko-KR" dirty="0"/>
              <a:t>01 </a:t>
            </a:r>
            <a:r>
              <a:rPr lang="ko-KR" altLang="en-US" dirty="0"/>
              <a:t>구글에 로그인 후 구글 지도 플랫폼 홈페이지에서 </a:t>
            </a:r>
            <a:r>
              <a:rPr lang="en-US" altLang="ko-KR" dirty="0"/>
              <a:t>[Get started]</a:t>
            </a:r>
            <a:r>
              <a:rPr lang="ko-KR" altLang="en-US" dirty="0"/>
              <a:t>를 클릭</a:t>
            </a:r>
            <a:br>
              <a:rPr lang="en-US" altLang="ko-KR" dirty="0"/>
            </a:br>
            <a:r>
              <a:rPr lang="en-US" altLang="ko-KR" dirty="0"/>
              <a:t>https://mapsplatform.google.com</a:t>
            </a:r>
          </a:p>
          <a:p>
            <a:pPr marL="914400" lvl="2" indent="0">
              <a:buNone/>
            </a:pPr>
            <a:r>
              <a:rPr lang="en-US" altLang="ko-KR" dirty="0"/>
              <a:t>02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결제 계정 만들기</a:t>
            </a:r>
            <a:r>
              <a:rPr lang="en-US" altLang="ko-KR" dirty="0"/>
              <a:t>]</a:t>
            </a:r>
            <a:r>
              <a:rPr lang="ko-KR" altLang="en-US" dirty="0"/>
              <a:t>를 클릭하여 가입을 진행</a:t>
            </a:r>
            <a:endParaRPr lang="en-US" altLang="ko-KR" dirty="0"/>
          </a:p>
          <a:p>
            <a:pPr marL="1257300" lvl="2" indent="-342900">
              <a:buNone/>
            </a:pPr>
            <a:r>
              <a:rPr lang="en-US" altLang="ko-KR" dirty="0"/>
              <a:t>03 </a:t>
            </a:r>
            <a:r>
              <a:rPr lang="ko-KR" altLang="en-US" dirty="0"/>
              <a:t>구글 클라우드 플랫폼 약관 동의를 진행</a:t>
            </a:r>
            <a:endParaRPr lang="en-US" altLang="ko-KR" dirty="0"/>
          </a:p>
          <a:p>
            <a:pPr marL="1257300" lvl="2" indent="-342900">
              <a:buNone/>
            </a:pPr>
            <a:r>
              <a:rPr lang="en-US" altLang="ko-KR" dirty="0"/>
              <a:t>04 </a:t>
            </a:r>
            <a:r>
              <a:rPr lang="ko-KR" altLang="en-US" dirty="0"/>
              <a:t>본인 확인을 위해 휴대 전화 인증</a:t>
            </a:r>
            <a:endParaRPr lang="en-US" altLang="ko-KR" dirty="0"/>
          </a:p>
          <a:p>
            <a:pPr marL="1257300" lvl="2" indent="-342900">
              <a:buNone/>
            </a:pPr>
            <a:r>
              <a:rPr lang="en-US" altLang="ko-KR" dirty="0"/>
              <a:t>05 </a:t>
            </a:r>
            <a:r>
              <a:rPr lang="ko-KR" altLang="en-US" dirty="0"/>
              <a:t>결제 정보를 확인</a:t>
            </a:r>
            <a:endParaRPr lang="en-US" altLang="ko-KR" dirty="0"/>
          </a:p>
          <a:p>
            <a:pPr marL="1257300" lvl="2" indent="-342900">
              <a:buNone/>
            </a:pPr>
            <a:r>
              <a:rPr lang="en-US" altLang="ko-KR" dirty="0"/>
              <a:t>06 </a:t>
            </a:r>
            <a:r>
              <a:rPr lang="ko-KR" altLang="en-US" dirty="0"/>
              <a:t>결제 수단을 입력 후 </a:t>
            </a:r>
            <a:r>
              <a:rPr lang="en-US" altLang="ko-KR" dirty="0"/>
              <a:t>[</a:t>
            </a:r>
            <a:r>
              <a:rPr lang="ko-KR" altLang="en-US" dirty="0"/>
              <a:t>무료 평가판 시작하기</a:t>
            </a:r>
            <a:r>
              <a:rPr lang="en-US" altLang="ko-KR" dirty="0"/>
              <a:t>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1257300" lvl="2" indent="-342900">
              <a:buNone/>
            </a:pPr>
            <a:r>
              <a:rPr lang="en-US" altLang="ko-KR" dirty="0"/>
              <a:t>07 </a:t>
            </a:r>
            <a:r>
              <a:rPr lang="ko-KR" altLang="en-US" dirty="0"/>
              <a:t>구글 지도 플랫폼 사용 설정 화면으로 이동</a:t>
            </a:r>
            <a:r>
              <a:rPr lang="en-US" altLang="ko-KR" dirty="0"/>
              <a:t>, </a:t>
            </a:r>
            <a:r>
              <a:rPr lang="ko-KR" altLang="en-US" dirty="0"/>
              <a:t>설정 설문 조사에 답한 후 </a:t>
            </a:r>
            <a:r>
              <a:rPr lang="en-US" altLang="ko-KR" dirty="0"/>
              <a:t>[</a:t>
            </a:r>
            <a:r>
              <a:rPr lang="ko-KR" altLang="en-US" dirty="0"/>
              <a:t>제출</a:t>
            </a:r>
            <a:r>
              <a:rPr lang="en-US" altLang="ko-KR" dirty="0"/>
              <a:t>]</a:t>
            </a:r>
            <a:r>
              <a:rPr lang="ko-KR" altLang="en-US" dirty="0"/>
              <a:t>을 클릭</a:t>
            </a:r>
            <a:endParaRPr lang="en-US" altLang="ko-KR" dirty="0"/>
          </a:p>
          <a:p>
            <a:pPr marL="1257300" lvl="2" indent="-342900">
              <a:buNone/>
            </a:pPr>
            <a:r>
              <a:rPr lang="en-US" altLang="ko-KR" dirty="0"/>
              <a:t>08 API </a:t>
            </a:r>
            <a:r>
              <a:rPr lang="ko-KR" altLang="en-US" dirty="0"/>
              <a:t>키가 발급</a:t>
            </a:r>
            <a:r>
              <a:rPr lang="en-US" altLang="ko-KR" dirty="0"/>
              <a:t>. API </a:t>
            </a:r>
            <a:r>
              <a:rPr lang="ko-KR" altLang="en-US" dirty="0"/>
              <a:t>키를 잘 저장해두고 </a:t>
            </a:r>
            <a:r>
              <a:rPr lang="en-US" altLang="ko-KR" dirty="0"/>
              <a:t>[</a:t>
            </a:r>
            <a:r>
              <a:rPr lang="ko-KR" altLang="en-US" dirty="0"/>
              <a:t>데모 빌드</a:t>
            </a:r>
            <a:r>
              <a:rPr lang="en-US" altLang="ko-KR" dirty="0"/>
              <a:t>]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marL="1257300" lvl="2" indent="-342900">
              <a:buNone/>
            </a:pPr>
            <a:r>
              <a:rPr lang="en-US" altLang="ko-KR" dirty="0"/>
              <a:t>09 API </a:t>
            </a:r>
            <a:r>
              <a:rPr lang="ko-KR" altLang="en-US" dirty="0"/>
              <a:t>키 보호 대화상자에서  </a:t>
            </a:r>
            <a:r>
              <a:rPr lang="en-US" altLang="ko-KR" dirty="0"/>
              <a:t>API </a:t>
            </a:r>
            <a:r>
              <a:rPr lang="ko-KR" altLang="en-US" dirty="0"/>
              <a:t>호출 제한 오류를 방지하기 위해 </a:t>
            </a:r>
            <a:r>
              <a:rPr lang="en-US" altLang="ko-KR" dirty="0"/>
              <a:t>[</a:t>
            </a:r>
            <a:r>
              <a:rPr lang="ko-KR" altLang="en-US" dirty="0"/>
              <a:t>나중에</a:t>
            </a:r>
            <a:r>
              <a:rPr lang="en-US" altLang="ko-KR" dirty="0"/>
              <a:t>]</a:t>
            </a:r>
            <a:r>
              <a:rPr lang="ko-KR" altLang="en-US" dirty="0"/>
              <a:t>를 클릭하여 실습을 진행</a:t>
            </a:r>
            <a:endParaRPr lang="en-US" altLang="ko-KR" dirty="0"/>
          </a:p>
          <a:p>
            <a:pPr marL="1257300" lvl="2" indent="-342900">
              <a:buNone/>
            </a:pPr>
            <a:r>
              <a:rPr lang="en-US" altLang="ko-KR" dirty="0"/>
              <a:t>10 </a:t>
            </a:r>
            <a:r>
              <a:rPr lang="ko-KR" altLang="en-US" dirty="0"/>
              <a:t>설정 끝 </a:t>
            </a:r>
            <a:r>
              <a:rPr lang="en-US" altLang="ko-KR" dirty="0"/>
              <a:t>-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패키지를 사용하기 위한 준비 완료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679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6-3</a:t>
            </a:r>
            <a:r>
              <a:rPr lang="ko-KR" altLang="en-US" dirty="0"/>
              <a:t> 지도 시각화</a:t>
            </a:r>
            <a:r>
              <a:rPr lang="en-US" altLang="ko-KR" dirty="0"/>
              <a:t>: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en-US" altLang="ko-KR" sz="2400" dirty="0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패키지로 구글 지도 활용하기</a:t>
            </a:r>
            <a:endParaRPr lang="en-US" altLang="ko-KR" dirty="0"/>
          </a:p>
          <a:p>
            <a:pPr lvl="2"/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패키지는 구글 지도 </a:t>
            </a:r>
            <a:r>
              <a:rPr lang="en-US" altLang="ko-KR" dirty="0"/>
              <a:t>API </a:t>
            </a:r>
            <a:r>
              <a:rPr lang="ko-KR" altLang="en-US" dirty="0"/>
              <a:t>서비스를 활용할 수 있는 패키지</a:t>
            </a:r>
            <a:endParaRPr lang="en-US" altLang="ko-KR" dirty="0"/>
          </a:p>
          <a:p>
            <a:pPr lvl="2"/>
            <a:r>
              <a:rPr lang="en-US" altLang="ko-KR" dirty="0" err="1"/>
              <a:t>register_google</a:t>
            </a:r>
            <a:r>
              <a:rPr lang="en-US" altLang="ko-KR" dirty="0"/>
              <a:t>( ) </a:t>
            </a:r>
            <a:r>
              <a:rPr lang="ko-KR" altLang="en-US" dirty="0"/>
              <a:t>함수는 발급받은 구글 지도 </a:t>
            </a:r>
            <a:r>
              <a:rPr lang="en-US" altLang="ko-KR" dirty="0"/>
              <a:t>API </a:t>
            </a:r>
            <a:r>
              <a:rPr lang="ko-KR" altLang="en-US" dirty="0"/>
              <a:t>키를 등록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get_googlemap</a:t>
            </a:r>
            <a:r>
              <a:rPr lang="en-US" altLang="ko-KR" dirty="0"/>
              <a:t>( ):</a:t>
            </a:r>
            <a:r>
              <a:rPr lang="ko-KR" altLang="en-US" dirty="0"/>
              <a:t> 설정한 위치를 지도로 가져오는 함수</a:t>
            </a:r>
            <a:endParaRPr lang="en-US" altLang="ko-KR" dirty="0"/>
          </a:p>
          <a:p>
            <a:pPr lvl="3"/>
            <a:r>
              <a:rPr lang="en-US" altLang="ko-KR" dirty="0"/>
              <a:t>center</a:t>
            </a:r>
            <a:r>
              <a:rPr lang="ko-KR" altLang="en-US" dirty="0"/>
              <a:t>에는 위도와 경도 값을 넣거나 위치를 포함하는 문자열</a:t>
            </a:r>
            <a:r>
              <a:rPr lang="en-US" altLang="ko-KR" dirty="0"/>
              <a:t>(</a:t>
            </a:r>
            <a:r>
              <a:rPr lang="ko-KR" altLang="en-US" dirty="0"/>
              <a:t>지명 혹은 주소</a:t>
            </a:r>
            <a:r>
              <a:rPr lang="en-US" altLang="ko-KR" dirty="0"/>
              <a:t>)</a:t>
            </a:r>
            <a:r>
              <a:rPr lang="ko-KR" altLang="en-US" dirty="0"/>
              <a:t>를 넣고</a:t>
            </a:r>
            <a:r>
              <a:rPr lang="en-US" altLang="ko-KR" dirty="0"/>
              <a:t>, </a:t>
            </a:r>
            <a:r>
              <a:rPr lang="en-US" altLang="ko-KR" dirty="0" err="1"/>
              <a:t>maptype</a:t>
            </a:r>
            <a:r>
              <a:rPr lang="en-US" altLang="ko-KR" dirty="0"/>
              <a:t> </a:t>
            </a:r>
            <a:r>
              <a:rPr lang="ko-KR" altLang="en-US" dirty="0"/>
              <a:t>옵션에는 가져올 </a:t>
            </a:r>
            <a:br>
              <a:rPr lang="en-US" altLang="ko-KR" dirty="0"/>
            </a:br>
            <a:r>
              <a:rPr lang="ko-KR" altLang="en-US" dirty="0"/>
              <a:t>지도 유형을 지정</a:t>
            </a:r>
            <a:endParaRPr lang="en-US" altLang="ko-KR" dirty="0"/>
          </a:p>
          <a:p>
            <a:pPr lvl="3"/>
            <a:r>
              <a:rPr lang="ko-KR" altLang="en-US" dirty="0"/>
              <a:t>지도 유형에는 </a:t>
            </a:r>
            <a:r>
              <a:rPr lang="en-US" altLang="ko-KR" dirty="0"/>
              <a:t>terrain (</a:t>
            </a:r>
            <a:r>
              <a:rPr lang="ko-KR" altLang="en-US" dirty="0"/>
              <a:t>지형</a:t>
            </a:r>
            <a:r>
              <a:rPr lang="en-US" altLang="ko-KR" dirty="0"/>
              <a:t>), satellite (</a:t>
            </a:r>
            <a:r>
              <a:rPr lang="ko-KR" altLang="en-US" dirty="0"/>
              <a:t>인공위성</a:t>
            </a:r>
            <a:r>
              <a:rPr lang="en-US" altLang="ko-KR" dirty="0"/>
              <a:t>), roadmap(</a:t>
            </a:r>
            <a:r>
              <a:rPr lang="ko-KR" altLang="en-US" dirty="0"/>
              <a:t>로드맵</a:t>
            </a:r>
            <a:r>
              <a:rPr lang="en-US" altLang="ko-KR" dirty="0"/>
              <a:t>), hybrid(</a:t>
            </a:r>
            <a:r>
              <a:rPr lang="ko-KR" altLang="en-US" dirty="0"/>
              <a:t>인공위성</a:t>
            </a:r>
            <a:r>
              <a:rPr lang="en-US" altLang="ko-KR" dirty="0"/>
              <a:t>+</a:t>
            </a:r>
            <a:r>
              <a:rPr lang="ko-KR" altLang="en-US" dirty="0"/>
              <a:t>로드맵</a:t>
            </a:r>
            <a:r>
              <a:rPr lang="en-US" altLang="ko-KR" dirty="0"/>
              <a:t>)</a:t>
            </a:r>
            <a:r>
              <a:rPr lang="ko-KR" altLang="en-US" dirty="0"/>
              <a:t>가 있으며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기본값은 </a:t>
            </a:r>
            <a:r>
              <a:rPr lang="en-US" altLang="ko-KR" dirty="0"/>
              <a:t>terrain</a:t>
            </a:r>
          </a:p>
          <a:p>
            <a:pPr lvl="3"/>
            <a:endParaRPr lang="en-US" altLang="ko-KR" dirty="0"/>
          </a:p>
          <a:p>
            <a:pPr lvl="2"/>
            <a:r>
              <a:rPr lang="en-US" altLang="ko-KR" dirty="0" err="1"/>
              <a:t>ggmap</a:t>
            </a:r>
            <a:r>
              <a:rPr lang="en-US" altLang="ko-KR" dirty="0"/>
              <a:t>( ) </a:t>
            </a:r>
            <a:r>
              <a:rPr lang="ko-KR" altLang="en-US" dirty="0"/>
              <a:t>함수는 위치 데이터를 지도로 시각화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geocode( ) </a:t>
            </a:r>
            <a:r>
              <a:rPr lang="ko-KR" altLang="en-US" dirty="0"/>
              <a:t>함수는 위치를 포함하는 문자열</a:t>
            </a:r>
            <a:r>
              <a:rPr lang="en-US" altLang="ko-KR" dirty="0"/>
              <a:t>(</a:t>
            </a:r>
            <a:r>
              <a:rPr lang="ko-KR" altLang="en-US" dirty="0"/>
              <a:t>지명 혹은 주소</a:t>
            </a:r>
            <a:r>
              <a:rPr lang="en-US" altLang="ko-KR" dirty="0"/>
              <a:t>)</a:t>
            </a:r>
            <a:r>
              <a:rPr lang="ko-KR" altLang="en-US" dirty="0"/>
              <a:t>을 위도와 경도 값으로 반환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45F01B9-8CDF-4BEC-B812-612BA415D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878787"/>
              </p:ext>
            </p:extLst>
          </p:nvPr>
        </p:nvGraphicFramePr>
        <p:xfrm>
          <a:off x="1709396" y="2038179"/>
          <a:ext cx="4789488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8948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register_google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(key = "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사용자 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2ADE751-D363-4CB8-8F7F-822172638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676926"/>
              </p:ext>
            </p:extLst>
          </p:nvPr>
        </p:nvGraphicFramePr>
        <p:xfrm>
          <a:off x="1709396" y="3854990"/>
          <a:ext cx="4789488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8948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get_googlemap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(center,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maptype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"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지도 유형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")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AB90D56-3152-40F8-9EB7-BED0347C7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46239"/>
              </p:ext>
            </p:extLst>
          </p:nvPr>
        </p:nvGraphicFramePr>
        <p:xfrm>
          <a:off x="1709396" y="4542665"/>
          <a:ext cx="4789488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8948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ggmap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6E570C1-3F2A-49A7-9F34-230FD247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365660"/>
              </p:ext>
            </p:extLst>
          </p:nvPr>
        </p:nvGraphicFramePr>
        <p:xfrm>
          <a:off x="1709396" y="5313625"/>
          <a:ext cx="4789488" cy="304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78948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geocode()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0756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6-3</a:t>
            </a:r>
            <a:r>
              <a:rPr lang="ko-KR" altLang="en-US" dirty="0"/>
              <a:t> 지도 시각화</a:t>
            </a:r>
            <a:r>
              <a:rPr lang="en-US" altLang="ko-KR" dirty="0"/>
              <a:t>: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en-US" altLang="ko-KR" sz="2400" dirty="0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함수를 사용하여 지도 가져오기</a:t>
            </a:r>
            <a:endParaRPr lang="en-US" altLang="ko-KR" dirty="0"/>
          </a:p>
          <a:p>
            <a:pPr lvl="2"/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패키지를 설치하고 로드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 err="1"/>
              <a:t>register_google</a:t>
            </a:r>
            <a:r>
              <a:rPr lang="en-US" altLang="ko-KR" dirty="0"/>
              <a:t>( ) </a:t>
            </a:r>
            <a:r>
              <a:rPr lang="ko-KR" altLang="en-US" dirty="0"/>
              <a:t>함수로 구글 지도 </a:t>
            </a:r>
            <a:r>
              <a:rPr lang="en-US" altLang="ko-KR" dirty="0"/>
              <a:t>API </a:t>
            </a:r>
            <a:r>
              <a:rPr lang="ko-KR" altLang="en-US" dirty="0"/>
              <a:t>키 인증</a:t>
            </a:r>
            <a:endParaRPr lang="en-US" altLang="ko-KR" dirty="0"/>
          </a:p>
          <a:p>
            <a:pPr lvl="3"/>
            <a:r>
              <a:rPr lang="en-US" altLang="ko-KR" dirty="0"/>
              <a:t>API </a:t>
            </a:r>
            <a:r>
              <a:rPr lang="ko-KR" altLang="en-US" dirty="0"/>
              <a:t>키 값을 변수에 할당하여 키 인증을 받은 후 </a:t>
            </a:r>
            <a:r>
              <a:rPr lang="en-US" altLang="ko-KR" dirty="0" err="1"/>
              <a:t>get_goolglemap</a:t>
            </a:r>
            <a:r>
              <a:rPr lang="en-US" altLang="ko-KR" dirty="0"/>
              <a:t>( ) </a:t>
            </a:r>
            <a:r>
              <a:rPr lang="ko-KR" altLang="en-US" dirty="0"/>
              <a:t>함수에 서울 위치를 입력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지명은 </a:t>
            </a:r>
            <a:r>
              <a:rPr lang="en-US" altLang="ko-KR" dirty="0" err="1"/>
              <a:t>seoul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지도 유형은 </a:t>
            </a:r>
            <a:r>
              <a:rPr lang="en-US" altLang="ko-KR" dirty="0"/>
              <a:t>roadmap</a:t>
            </a:r>
            <a:r>
              <a:rPr lang="ko-KR" altLang="en-US" dirty="0"/>
              <a:t>으로 지정하여 </a:t>
            </a:r>
            <a:r>
              <a:rPr lang="en-US" altLang="ko-KR" dirty="0" err="1"/>
              <a:t>gg_seoul</a:t>
            </a:r>
            <a:r>
              <a:rPr lang="en-US" altLang="ko-KR" dirty="0"/>
              <a:t> </a:t>
            </a:r>
            <a:r>
              <a:rPr lang="ko-KR" altLang="en-US" dirty="0"/>
              <a:t>변수에 할당한 후 </a:t>
            </a:r>
            <a:r>
              <a:rPr lang="en-US" altLang="ko-KR" dirty="0" err="1"/>
              <a:t>gg_seoul</a:t>
            </a:r>
            <a:r>
              <a:rPr lang="en-US" altLang="ko-KR" dirty="0"/>
              <a:t> </a:t>
            </a:r>
            <a:r>
              <a:rPr lang="ko-KR" altLang="en-US" dirty="0"/>
              <a:t>변수를 </a:t>
            </a:r>
            <a:r>
              <a:rPr lang="en-US" altLang="ko-KR" dirty="0" err="1"/>
              <a:t>ggmap</a:t>
            </a:r>
            <a:r>
              <a:rPr lang="en-US" altLang="ko-KR" dirty="0"/>
              <a:t>( ) </a:t>
            </a:r>
            <a:r>
              <a:rPr lang="ko-KR" altLang="en-US" dirty="0"/>
              <a:t>함수에 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넣으면 변수에 할당된 위치 데이터로 구글 지도를 가져옴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6E570C1-3F2A-49A7-9F34-230FD247B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696012"/>
              </p:ext>
            </p:extLst>
          </p:nvPr>
        </p:nvGraphicFramePr>
        <p:xfrm>
          <a:off x="1558925" y="1591620"/>
          <a:ext cx="4789488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488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en-US" altLang="ko-KR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ggmap</a:t>
                      </a:r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패키지 설치 및 로드하기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install.packages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364584-7E33-4351-8F73-5E450B824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875632"/>
              </p:ext>
            </p:extLst>
          </p:nvPr>
        </p:nvGraphicFramePr>
        <p:xfrm>
          <a:off x="1605525" y="3888559"/>
          <a:ext cx="5197476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747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구글 지도에서 서울시 지도 가져오기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register_google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(key = 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사용자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API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키를 입력하세요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.")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gg_seoul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get_googlemap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seoul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maptype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"roadmap")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gg_seoul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D09295D-F175-47E6-9502-383BCDEFB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865" y="3827462"/>
            <a:ext cx="2517428" cy="254775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766FFDA-5EC1-4614-90B5-FDC96288D1CB}"/>
              </a:ext>
            </a:extLst>
          </p:cNvPr>
          <p:cNvSpPr/>
          <p:nvPr/>
        </p:nvSpPr>
        <p:spPr>
          <a:xfrm>
            <a:off x="7107223" y="4209607"/>
            <a:ext cx="293687" cy="217709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2D19F-56B3-4B45-853A-54FF395D4757}"/>
              </a:ext>
            </a:extLst>
          </p:cNvPr>
          <p:cNvSpPr txBox="1"/>
          <p:nvPr/>
        </p:nvSpPr>
        <p:spPr>
          <a:xfrm>
            <a:off x="7929061" y="6375220"/>
            <a:ext cx="26098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Plots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탭에서 지도 확인</a:t>
            </a:r>
          </a:p>
        </p:txBody>
      </p:sp>
    </p:spTree>
    <p:extLst>
      <p:ext uri="{BB962C8B-B14F-4D97-AF65-F5344CB8AC3E}">
        <p14:creationId xmlns:p14="http://schemas.microsoft.com/office/powerpoint/2010/main" val="3012146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6-3</a:t>
            </a:r>
            <a:r>
              <a:rPr lang="ko-KR" altLang="en-US" dirty="0"/>
              <a:t> 지도 시각화</a:t>
            </a:r>
            <a:r>
              <a:rPr lang="en-US" altLang="ko-KR" dirty="0"/>
              <a:t>: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en-US" altLang="ko-KR" sz="2400" dirty="0"/>
              <a:t>(5)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지명 대신 좌표로 지도 가져오기</a:t>
            </a:r>
            <a:endParaRPr lang="en-US" altLang="ko-KR" dirty="0"/>
          </a:p>
          <a:p>
            <a:pPr lvl="2"/>
            <a:r>
              <a:rPr lang="ko-KR" altLang="en-US" dirty="0"/>
              <a:t>지도에 대전역의 위치를 표시하기 위해</a:t>
            </a:r>
            <a:br>
              <a:rPr lang="en-US" altLang="ko-KR" dirty="0"/>
            </a:br>
            <a:r>
              <a:rPr lang="en-US" altLang="ko-KR" dirty="0"/>
              <a:t>-  geocode( ) </a:t>
            </a:r>
            <a:r>
              <a:rPr lang="ko-KR" altLang="en-US" dirty="0"/>
              <a:t>함수를 이용해 대전역의 위도와 경도 값을 가져오고</a:t>
            </a:r>
            <a:r>
              <a:rPr lang="en-US" altLang="ko-KR" dirty="0"/>
              <a:t>, </a:t>
            </a:r>
            <a:r>
              <a:rPr lang="en-US" altLang="ko-KR" dirty="0" err="1"/>
              <a:t>geom_point</a:t>
            </a:r>
            <a:r>
              <a:rPr lang="en-US" altLang="ko-KR" dirty="0"/>
              <a:t>( ) </a:t>
            </a:r>
            <a:r>
              <a:rPr lang="ko-KR" altLang="en-US" dirty="0"/>
              <a:t>함수를 이용해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지도에 해당 위치를 점으로 표시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4364584-7E33-4351-8F73-5E450B824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04285"/>
              </p:ext>
            </p:extLst>
          </p:nvPr>
        </p:nvGraphicFramePr>
        <p:xfrm>
          <a:off x="1981401" y="2285072"/>
          <a:ext cx="465137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137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지도에 대전역 좌표를 점으로 표시하기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dplyr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library(ggplot2)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geo_code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enc2utf8("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대전역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") %&gt;% geocode()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&lt;-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as.numeric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geo_code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572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6-3</a:t>
            </a:r>
            <a:r>
              <a:rPr lang="ko-KR" altLang="en-US" dirty="0"/>
              <a:t> 지도 시각화</a:t>
            </a:r>
            <a:r>
              <a:rPr lang="en-US" altLang="ko-KR" dirty="0"/>
              <a:t>: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en-US" altLang="ko-KR" sz="2400" dirty="0"/>
              <a:t>(6)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/>
            <a:r>
              <a:rPr lang="en-US" altLang="ko-KR" dirty="0"/>
              <a:t>%&gt;% </a:t>
            </a:r>
            <a:r>
              <a:rPr lang="ko-KR" altLang="en-US" dirty="0"/>
              <a:t>연산자를 사용하기 위해 </a:t>
            </a:r>
            <a:r>
              <a:rPr lang="en-US" altLang="ko-KR" dirty="0" err="1"/>
              <a:t>dplyr</a:t>
            </a:r>
            <a:r>
              <a:rPr lang="en-US" altLang="ko-KR" dirty="0"/>
              <a:t> </a:t>
            </a:r>
            <a:r>
              <a:rPr lang="ko-KR" altLang="en-US" dirty="0"/>
              <a:t>패키지를 로드하고</a:t>
            </a:r>
            <a:r>
              <a:rPr lang="en-US" altLang="ko-KR" dirty="0"/>
              <a:t>, </a:t>
            </a:r>
            <a:r>
              <a:rPr lang="en-US" altLang="ko-KR" dirty="0" err="1"/>
              <a:t>geom_point</a:t>
            </a:r>
            <a:r>
              <a:rPr lang="en-US" altLang="ko-KR" dirty="0"/>
              <a:t>( ) </a:t>
            </a:r>
            <a:r>
              <a:rPr lang="ko-KR" altLang="en-US" dirty="0"/>
              <a:t>함수를 사용하기 위해 </a:t>
            </a:r>
            <a:r>
              <a:rPr lang="en-US" altLang="ko-KR" dirty="0"/>
              <a:t>ggplot2 </a:t>
            </a:r>
            <a:br>
              <a:rPr lang="en-US" altLang="ko-KR" dirty="0"/>
            </a:br>
            <a:r>
              <a:rPr lang="ko-KR" altLang="en-US" dirty="0"/>
              <a:t>패키지를 로드</a:t>
            </a:r>
            <a:endParaRPr lang="en-US" altLang="ko-KR" dirty="0"/>
          </a:p>
          <a:p>
            <a:pPr lvl="2"/>
            <a:r>
              <a:rPr lang="en-US" altLang="ko-KR" dirty="0"/>
              <a:t>geocode( ) </a:t>
            </a:r>
            <a:r>
              <a:rPr lang="ko-KR" altLang="en-US" dirty="0"/>
              <a:t>함수로 위도와 경도 데이터를 가져오기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지명은 한글로 입력하였으므로 </a:t>
            </a:r>
            <a:r>
              <a:rPr lang="en-US" altLang="ko-KR" dirty="0"/>
              <a:t>Windows </a:t>
            </a:r>
            <a:r>
              <a:rPr lang="ko-KR" altLang="en-US" dirty="0"/>
              <a:t>사용자는 </a:t>
            </a:r>
            <a:r>
              <a:rPr lang="en-US" altLang="ko-KR" dirty="0"/>
              <a:t>enc2utf8( ) </a:t>
            </a:r>
            <a:r>
              <a:rPr lang="ko-KR" altLang="en-US" dirty="0"/>
              <a:t>함수로 먼저 인코딩하고</a:t>
            </a:r>
            <a:r>
              <a:rPr lang="en-US" altLang="ko-KR" dirty="0"/>
              <a:t>, </a:t>
            </a:r>
            <a:r>
              <a:rPr lang="en-US" altLang="ko-KR" dirty="0" err="1"/>
              <a:t>as.numeric</a:t>
            </a:r>
            <a:r>
              <a:rPr lang="en-US" altLang="ko-KR" dirty="0"/>
              <a:t>( ) 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함수로 </a:t>
            </a:r>
            <a:r>
              <a:rPr lang="en-US" altLang="ko-KR" dirty="0" err="1"/>
              <a:t>geo_code</a:t>
            </a:r>
            <a:r>
              <a:rPr lang="en-US" altLang="ko-KR" dirty="0"/>
              <a:t> </a:t>
            </a:r>
            <a:r>
              <a:rPr lang="ko-KR" altLang="en-US" dirty="0"/>
              <a:t>값을 숫자형 벡터로 변환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지도를 불러올 </a:t>
            </a:r>
            <a:r>
              <a:rPr lang="en-US" altLang="ko-KR" dirty="0" err="1"/>
              <a:t>get_googlemap</a:t>
            </a:r>
            <a:r>
              <a:rPr lang="en-US" altLang="ko-KR" dirty="0"/>
              <a:t>( ) </a:t>
            </a:r>
            <a:r>
              <a:rPr lang="ko-KR" altLang="en-US" dirty="0"/>
              <a:t>함수에 위도와 경도 값을 숫자형 벡터로 전달해야 하는데 </a:t>
            </a:r>
            <a:r>
              <a:rPr lang="en-US" altLang="ko-KR" dirty="0" err="1"/>
              <a:t>geo_code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변수가 데이터 프레임 형태이기 때문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1D293-5A88-4667-BD54-3FCA8816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880" y="3287278"/>
            <a:ext cx="7496567" cy="799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0BE0EC-BE62-4E5D-996C-F5AFD057FB0A}"/>
              </a:ext>
            </a:extLst>
          </p:cNvPr>
          <p:cNvSpPr txBox="1"/>
          <p:nvPr/>
        </p:nvSpPr>
        <p:spPr>
          <a:xfrm>
            <a:off x="1716880" y="4086998"/>
            <a:ext cx="6784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▲"/>
            </a:pP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위와 같은 메시지가 나온다면 구글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API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호출 제한 때문이므로 </a:t>
            </a: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잠시 후 다시 시도</a:t>
            </a:r>
          </a:p>
        </p:txBody>
      </p:sp>
    </p:spTree>
    <p:extLst>
      <p:ext uri="{BB962C8B-B14F-4D97-AF65-F5344CB8AC3E}">
        <p14:creationId xmlns:p14="http://schemas.microsoft.com/office/powerpoint/2010/main" val="2253029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6-3</a:t>
            </a:r>
            <a:r>
              <a:rPr lang="ko-KR" altLang="en-US" dirty="0"/>
              <a:t> 지도 시각화</a:t>
            </a:r>
            <a:r>
              <a:rPr lang="en-US" altLang="ko-KR" dirty="0"/>
              <a:t>: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en-US" altLang="ko-KR" sz="2400" dirty="0"/>
              <a:t>(7)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902" y="4351408"/>
            <a:ext cx="400878" cy="365125"/>
          </a:xfrm>
        </p:spPr>
        <p:txBody>
          <a:bodyPr/>
          <a:lstStyle/>
          <a:p>
            <a:fld id="{6353835A-5E09-4503-B599-6DF340CA398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147A80-2B52-4AE5-98D3-71D91BC33E89}"/>
              </a:ext>
            </a:extLst>
          </p:cNvPr>
          <p:cNvGrpSpPr/>
          <p:nvPr/>
        </p:nvGrpSpPr>
        <p:grpSpPr>
          <a:xfrm>
            <a:off x="1322929" y="923625"/>
            <a:ext cx="10050967" cy="1293971"/>
            <a:chOff x="2036258" y="1444325"/>
            <a:chExt cx="10050967" cy="12939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C8A87CD-5137-4C25-A387-E0ECD9BB6ECC}"/>
                </a:ext>
              </a:extLst>
            </p:cNvPr>
            <p:cNvSpPr txBox="1"/>
            <p:nvPr/>
          </p:nvSpPr>
          <p:spPr>
            <a:xfrm>
              <a:off x="2036258" y="1444325"/>
              <a:ext cx="10050967" cy="12939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/>
            <a:p>
              <a:r>
                <a:rPr lang="ko-KR" altLang="en-US" sz="1400" b="1" dirty="0">
                  <a:solidFill>
                    <a:schemeClr val="accent4">
                      <a:lumMod val="50000"/>
                    </a:schemeClr>
                  </a:solidFill>
                </a:rPr>
                <a:t>                                 </a:t>
              </a:r>
              <a:r>
                <a:rPr lang="en-US" altLang="ko-KR" sz="1400" b="1" dirty="0">
                  <a:solidFill>
                    <a:schemeClr val="accent4">
                      <a:lumMod val="50000"/>
                    </a:schemeClr>
                  </a:solidFill>
                </a:rPr>
                <a:t>enc2utf8() </a:t>
              </a:r>
              <a:r>
                <a:rPr lang="ko-KR" altLang="en-US" sz="1400" b="1" dirty="0">
                  <a:solidFill>
                    <a:schemeClr val="accent4">
                      <a:lumMod val="50000"/>
                    </a:schemeClr>
                  </a:solidFill>
                </a:rPr>
                <a:t>함수</a:t>
              </a:r>
              <a:endParaRPr lang="en-US" altLang="ko-KR" sz="1400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enc2utf8( )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함수는 인코딩을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UTF-8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로 변환하는 함수</a:t>
              </a:r>
              <a:b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</a:b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macOS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는 기본 인코딩이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UTF-8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방식이지만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Windows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운영체제는 기본으로 사용하는 인코딩 방식이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CP949(EUC-KR)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위치 데이터를 한글 문자열로 가져오려면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Windows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사용자는 인코딩을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UTF-8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로 변환해 주는 과정 이 필요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79F519-FC04-4540-83C1-5E60A19D1DF9}"/>
                </a:ext>
              </a:extLst>
            </p:cNvPr>
            <p:cNvSpPr txBox="1"/>
            <p:nvPr/>
          </p:nvSpPr>
          <p:spPr>
            <a:xfrm>
              <a:off x="2196653" y="1545102"/>
              <a:ext cx="143215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r>
                <a:rPr lang="ko-KR" altLang="en-US" dirty="0"/>
                <a:t>여기서 잠깐</a:t>
              </a:r>
            </a:p>
          </p:txBody>
        </p:sp>
        <p:sp>
          <p:nvSpPr>
            <p:cNvPr id="15" name="Cross 14">
              <a:extLst>
                <a:ext uri="{FF2B5EF4-FFF2-40B4-BE49-F238E27FC236}">
                  <a16:creationId xmlns:a16="http://schemas.microsoft.com/office/drawing/2014/main" id="{EB2A080E-D9AB-4D8E-9918-8C762EAC209E}"/>
                </a:ext>
              </a:extLst>
            </p:cNvPr>
            <p:cNvSpPr/>
            <p:nvPr/>
          </p:nvSpPr>
          <p:spPr>
            <a:xfrm>
              <a:off x="2313482" y="1590346"/>
              <a:ext cx="183354" cy="183354"/>
            </a:xfrm>
            <a:prstGeom prst="plus">
              <a:avLst>
                <a:gd name="adj" fmla="val 3539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BD50B08-CBE7-416A-AC4F-14E06CB63A4B}"/>
              </a:ext>
            </a:extLst>
          </p:cNvPr>
          <p:cNvGrpSpPr/>
          <p:nvPr/>
        </p:nvGrpSpPr>
        <p:grpSpPr>
          <a:xfrm>
            <a:off x="1308100" y="2358725"/>
            <a:ext cx="10050967" cy="1770698"/>
            <a:chOff x="2036258" y="1444325"/>
            <a:chExt cx="10050967" cy="17706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3F64B1-8074-4FB4-A58D-B6E190CAE21A}"/>
                </a:ext>
              </a:extLst>
            </p:cNvPr>
            <p:cNvSpPr txBox="1"/>
            <p:nvPr/>
          </p:nvSpPr>
          <p:spPr>
            <a:xfrm>
              <a:off x="2036258" y="1444325"/>
              <a:ext cx="10050967" cy="17706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/>
            <a:p>
              <a:r>
                <a:rPr lang="ko-KR" altLang="en-US" sz="1400" b="1" dirty="0">
                  <a:solidFill>
                    <a:schemeClr val="accent4">
                      <a:lumMod val="50000"/>
                    </a:schemeClr>
                  </a:solidFill>
                </a:rPr>
                <a:t>                                데이터 유형 변환하기</a:t>
              </a:r>
              <a:endParaRPr lang="en-US" altLang="ko-KR" sz="1400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데이터 유형은 원하는 유형으로 강제 변환할 수 있으며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,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다음과 같은 함수를 사용</a:t>
              </a:r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</a:rPr>
                <a:t>as.character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 )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함수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: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데이터 유형을 문자형 벡터로 변환</a:t>
              </a:r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</a:rPr>
                <a:t>as.numeric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 )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함수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: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데이터 유형을 숫자형 벡터로 변환</a:t>
              </a:r>
              <a:endParaRPr lang="en-US" altLang="ko-KR" sz="1400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solidFill>
                    <a:schemeClr val="accent4">
                      <a:lumMod val="50000"/>
                    </a:schemeClr>
                  </a:solidFill>
                </a:rPr>
                <a:t>as.logical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( )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함수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: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데이터 유형을 논리형 벡터로 변환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문자형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&gt;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숫자형 </a:t>
              </a:r>
              <a:r>
                <a:rPr lang="en-US" altLang="ko-KR" sz="1400" dirty="0">
                  <a:solidFill>
                    <a:schemeClr val="accent4">
                      <a:lumMod val="50000"/>
                    </a:schemeClr>
                  </a:solidFill>
                </a:rPr>
                <a:t>&gt; </a:t>
              </a:r>
              <a:r>
                <a:rPr lang="ko-KR" altLang="en-US" sz="1400" dirty="0">
                  <a:solidFill>
                    <a:schemeClr val="accent4">
                      <a:lumMod val="50000"/>
                    </a:schemeClr>
                  </a:solidFill>
                </a:rPr>
                <a:t>논리형 순으로 우선 순위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38E2A5-6167-45CE-8F36-6C2CEE9A97DC}"/>
                </a:ext>
              </a:extLst>
            </p:cNvPr>
            <p:cNvSpPr txBox="1"/>
            <p:nvPr/>
          </p:nvSpPr>
          <p:spPr>
            <a:xfrm>
              <a:off x="2196653" y="1545102"/>
              <a:ext cx="143215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360000">
              <a:spAutoFit/>
            </a:bodyPr>
            <a:lstStyle>
              <a:defPPr>
                <a:defRPr lang="ko-KR"/>
              </a:defPPr>
              <a:lvl1pPr>
                <a:defRPr sz="1400" b="1">
                  <a:solidFill>
                    <a:schemeClr val="accent4">
                      <a:lumMod val="50000"/>
                    </a:schemeClr>
                  </a:solidFill>
                </a:defRPr>
              </a:lvl1pPr>
            </a:lstStyle>
            <a:p>
              <a:r>
                <a:rPr lang="ko-KR" altLang="en-US" dirty="0"/>
                <a:t>여기서 잠깐</a:t>
              </a:r>
            </a:p>
          </p:txBody>
        </p:sp>
        <p:sp>
          <p:nvSpPr>
            <p:cNvPr id="19" name="Cross 18">
              <a:extLst>
                <a:ext uri="{FF2B5EF4-FFF2-40B4-BE49-F238E27FC236}">
                  <a16:creationId xmlns:a16="http://schemas.microsoft.com/office/drawing/2014/main" id="{7F590887-EB2B-4DBA-A411-774D316ED955}"/>
                </a:ext>
              </a:extLst>
            </p:cNvPr>
            <p:cNvSpPr/>
            <p:nvPr/>
          </p:nvSpPr>
          <p:spPr>
            <a:xfrm>
              <a:off x="2313482" y="1590346"/>
              <a:ext cx="183354" cy="183354"/>
            </a:xfrm>
            <a:prstGeom prst="plus">
              <a:avLst>
                <a:gd name="adj" fmla="val 35390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204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ore-KR" sz="3600" b="1" dirty="0">
                <a:cs typeface="+mj-cs"/>
              </a:rPr>
              <a:t>CHAPTER </a:t>
            </a:r>
            <a:r>
              <a:rPr lang="en-US" altLang="ko-KR" sz="3600" b="1" dirty="0">
                <a:cs typeface="+mj-cs"/>
              </a:rPr>
              <a:t>06 </a:t>
            </a:r>
            <a:r>
              <a:rPr lang="ko-KR" altLang="en-US" sz="3600" b="1" dirty="0">
                <a:cs typeface="+mj-cs"/>
              </a:rPr>
              <a:t>데이터 시각화</a:t>
            </a:r>
            <a:r>
              <a:rPr lang="en-US" altLang="ko-KR" sz="3600" b="1" dirty="0">
                <a:cs typeface="+mj-cs"/>
              </a:rPr>
              <a:t>: ggplot2 </a:t>
            </a:r>
            <a:r>
              <a:rPr lang="ko-KR" altLang="en-US" sz="3600" b="1" dirty="0">
                <a:cs typeface="+mj-cs"/>
              </a:rPr>
              <a:t>패키지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ggplot2 </a:t>
            </a:r>
            <a:r>
              <a:rPr lang="ko-KR" altLang="en-US" sz="1600" dirty="0"/>
              <a:t>패키지로 다양한 그래프를 그리기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ggmap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패키지로 지도 시각화 학습</a:t>
            </a:r>
          </a:p>
        </p:txBody>
      </p:sp>
    </p:spTree>
    <p:extLst>
      <p:ext uri="{BB962C8B-B14F-4D97-AF65-F5344CB8AC3E}">
        <p14:creationId xmlns:p14="http://schemas.microsoft.com/office/powerpoint/2010/main" val="1671237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6-3</a:t>
            </a:r>
            <a:r>
              <a:rPr lang="ko-KR" altLang="en-US" dirty="0"/>
              <a:t> 지도 시각화</a:t>
            </a:r>
            <a:r>
              <a:rPr lang="en-US" altLang="ko-KR" dirty="0"/>
              <a:t>: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en-US" altLang="ko-KR" sz="2400" dirty="0"/>
              <a:t>(8)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대전역 구글 지도를 가져오기</a:t>
            </a:r>
            <a:endParaRPr lang="en-US" altLang="ko-KR" dirty="0"/>
          </a:p>
          <a:p>
            <a:pPr lvl="2"/>
            <a:r>
              <a:rPr lang="en-US" altLang="ko-KR" dirty="0" err="1"/>
              <a:t>get_googlemap</a:t>
            </a:r>
            <a:r>
              <a:rPr lang="en-US" altLang="ko-KR" dirty="0"/>
              <a:t>( )</a:t>
            </a:r>
            <a:r>
              <a:rPr lang="ko-KR" altLang="en-US" dirty="0"/>
              <a:t>와 </a:t>
            </a:r>
            <a:r>
              <a:rPr lang="en-US" altLang="ko-KR" dirty="0" err="1"/>
              <a:t>ggmap</a:t>
            </a:r>
            <a:r>
              <a:rPr lang="en-US" altLang="ko-KR" dirty="0"/>
              <a:t>( )</a:t>
            </a:r>
            <a:r>
              <a:rPr lang="ko-KR" altLang="en-US" dirty="0"/>
              <a:t>로 지도를 시각화한 후 </a:t>
            </a:r>
            <a:r>
              <a:rPr lang="en-US" altLang="ko-KR" dirty="0" err="1"/>
              <a:t>geom_point</a:t>
            </a:r>
            <a:r>
              <a:rPr lang="en-US" altLang="ko-KR" dirty="0"/>
              <a:t>( )</a:t>
            </a:r>
            <a:r>
              <a:rPr lang="ko-KR" altLang="en-US" dirty="0"/>
              <a:t>로 대전역 위치에 점을 표시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6CD7CF0-FC72-4E58-B5F0-A7FB1206E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083918"/>
              </p:ext>
            </p:extLst>
          </p:nvPr>
        </p:nvGraphicFramePr>
        <p:xfrm>
          <a:off x="1558924" y="1677370"/>
          <a:ext cx="7654523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4523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get_googlemap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(center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geo_data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maptype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= "roadmap", zoom = 13) %&gt;%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(data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geo_code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geo_code$lon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y =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geo_code$lat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FE6058D5-DFAD-4778-8358-1359FB38BEB0}"/>
              </a:ext>
            </a:extLst>
          </p:cNvPr>
          <p:cNvSpPr/>
          <p:nvPr/>
        </p:nvSpPr>
        <p:spPr>
          <a:xfrm>
            <a:off x="1842867" y="2785245"/>
            <a:ext cx="342900" cy="254000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D521B-F5A8-44BA-BF9D-81F70FEC6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097" y="2679808"/>
            <a:ext cx="3527271" cy="34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68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6-3</a:t>
            </a:r>
            <a:r>
              <a:rPr lang="ko-KR" altLang="en-US" dirty="0"/>
              <a:t> 지도 시각화</a:t>
            </a:r>
            <a:r>
              <a:rPr lang="en-US" altLang="ko-KR" dirty="0"/>
              <a:t>: </a:t>
            </a:r>
            <a:r>
              <a:rPr lang="en-US" altLang="ko-KR" dirty="0" err="1"/>
              <a:t>ggmap</a:t>
            </a:r>
            <a:r>
              <a:rPr lang="en-US" altLang="ko-KR" dirty="0"/>
              <a:t> </a:t>
            </a:r>
            <a:r>
              <a:rPr lang="ko-KR" altLang="en-US" dirty="0"/>
              <a:t>패키지 </a:t>
            </a:r>
            <a:r>
              <a:rPr lang="en-US" altLang="ko-KR" sz="2400" dirty="0"/>
              <a:t>(9)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zoom </a:t>
            </a:r>
            <a:r>
              <a:rPr lang="ko-KR" altLang="en-US" dirty="0"/>
              <a:t>옵션</a:t>
            </a:r>
            <a:r>
              <a:rPr lang="en-US" altLang="ko-KR" dirty="0"/>
              <a:t>: </a:t>
            </a:r>
            <a:r>
              <a:rPr lang="ko-KR" altLang="en-US" dirty="0"/>
              <a:t>지도를 확대하거나 축소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A41684-9851-4E56-9E16-3CBC4A040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25" y="1529434"/>
            <a:ext cx="8210550" cy="41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178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마무리①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rgbClr val="000000"/>
                </a:solidFill>
                <a:latin typeface="YoonV YoonMyungjo100Std_OTF"/>
              </a:rPr>
              <a:t>3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가지 키워드로 정리하는 핵심 포인트</a:t>
            </a: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지도 시각화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위치 데이터를 </a:t>
            </a:r>
            <a:r>
              <a:rPr lang="ko-KR" altLang="en-US" sz="1600" b="0" i="0" u="none" strike="noStrike" baseline="0" dirty="0" err="1">
                <a:solidFill>
                  <a:srgbClr val="000000"/>
                </a:solidFill>
                <a:latin typeface="YoonV YoonMyungjo100Std_OTF"/>
              </a:rPr>
              <a:t>시각화하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.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지도 위에 직접 데이터를 표시할 수 있어 위치를 쉽게 파악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구글 지도 </a:t>
            </a:r>
            <a:r>
              <a:rPr lang="en-US" altLang="ko-KR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API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 API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키를 사용하면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R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스튜디오에 구글 지도를 가져올 수 있음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YoonV YoonMyungjo100Std_OTF"/>
            </a:endParaRPr>
          </a:p>
          <a:p>
            <a:pPr lvl="1"/>
            <a:r>
              <a:rPr lang="en-US" altLang="ko-KR" sz="1600" b="1" i="0" u="none" strike="noStrike" baseline="0" dirty="0" err="1">
                <a:solidFill>
                  <a:srgbClr val="000000"/>
                </a:solidFill>
                <a:latin typeface="YoonV YoonMyungjo100Std_OTF"/>
              </a:rPr>
              <a:t>ggmap</a:t>
            </a:r>
            <a:r>
              <a:rPr lang="en-US" altLang="ko-KR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 </a:t>
            </a:r>
            <a:r>
              <a:rPr lang="ko-KR" altLang="en-US" sz="1600" b="1" i="0" u="none" strike="noStrike" baseline="0" dirty="0">
                <a:solidFill>
                  <a:srgbClr val="000000"/>
                </a:solidFill>
                <a:latin typeface="YoonV YoonMyungjo100Std_OTF"/>
              </a:rPr>
              <a:t>패키지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: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지도 시각화를 위한 패키지로 구글 지도를 활용할 수 있는 여러 함수를 포함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012937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마무리②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표로 정리하는 핵심 함수</a:t>
            </a:r>
            <a:endParaRPr lang="en-US" altLang="ko-KR" sz="18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80B7E955-212E-43B6-A918-9A8A93382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873362"/>
              </p:ext>
            </p:extLst>
          </p:nvPr>
        </p:nvGraphicFramePr>
        <p:xfrm>
          <a:off x="1524000" y="1336383"/>
          <a:ext cx="976630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14404">
                  <a:extLst>
                    <a:ext uri="{9D8B030D-6E8A-4147-A177-3AD203B41FA5}">
                      <a16:colId xmlns:a16="http://schemas.microsoft.com/office/drawing/2014/main" val="3925616881"/>
                    </a:ext>
                  </a:extLst>
                </a:gridCol>
                <a:gridCol w="7651896">
                  <a:extLst>
                    <a:ext uri="{9D8B030D-6E8A-4147-A177-3AD203B41FA5}">
                      <a16:colId xmlns:a16="http://schemas.microsoft.com/office/drawing/2014/main" val="2911751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함수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71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register_google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ggmap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구글 지도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API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키를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26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get_googlemap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ggmap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위치 데이터로 구글 지도를 가져옴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575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ggmap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ggmap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위치 데이터를 구글 지도로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5908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geocode()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[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lt"/>
                        </a:rPr>
                        <a:t>ggmap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패키지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]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 위치를 포함하는 문자열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지명 혹은 주소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을 위도와 경도 값으로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6372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14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마무리③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다음 함수를 올바르게 연결</a:t>
            </a:r>
            <a:endParaRPr lang="en-US" altLang="ko-KR" sz="1600" dirty="0"/>
          </a:p>
          <a:p>
            <a:pPr marL="1257300" lvl="2" indent="-342900" defTabSz="1044575">
              <a:buFont typeface="+mj-ea"/>
              <a:buAutoNum type="circleNumDbPlain"/>
              <a:tabLst>
                <a:tab pos="3225800" algn="l"/>
                <a:tab pos="4660900" algn="l"/>
                <a:tab pos="4838700" algn="l"/>
              </a:tabLst>
            </a:pPr>
            <a:r>
              <a:rPr lang="en-US" altLang="ko-KR" dirty="0" err="1"/>
              <a:t>get_googlemap</a:t>
            </a:r>
            <a:r>
              <a:rPr lang="en-US" altLang="ko-KR" dirty="0"/>
              <a:t>( ) 	● 		● </a:t>
            </a:r>
            <a:r>
              <a:rPr lang="ko-KR" altLang="en-US" dirty="0"/>
              <a:t>구글 지도 </a:t>
            </a:r>
            <a:r>
              <a:rPr lang="en-US" altLang="ko-KR" dirty="0"/>
              <a:t>API </a:t>
            </a:r>
            <a:r>
              <a:rPr lang="ko-KR" altLang="en-US" dirty="0"/>
              <a:t>키를 등록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  <a:tabLst>
                <a:tab pos="3225800" algn="l"/>
                <a:tab pos="4660900" algn="l"/>
                <a:tab pos="4838700" algn="l"/>
              </a:tabLst>
            </a:pPr>
            <a:r>
              <a:rPr lang="en-US" altLang="ko-KR" dirty="0" err="1"/>
              <a:t>ggmap</a:t>
            </a:r>
            <a:r>
              <a:rPr lang="en-US" altLang="ko-KR" dirty="0"/>
              <a:t>( ) 	● 		● </a:t>
            </a:r>
            <a:r>
              <a:rPr lang="ko-KR" altLang="en-US" dirty="0"/>
              <a:t>위치 데이터로 구글 지도를 가져옴</a:t>
            </a:r>
            <a:endParaRPr lang="en-US" altLang="ko-KR" dirty="0"/>
          </a:p>
          <a:p>
            <a:pPr marL="1257300" lvl="2" indent="-342900">
              <a:buFont typeface="+mj-ea"/>
              <a:buAutoNum type="circleNumDbPlain"/>
              <a:tabLst>
                <a:tab pos="3225800" algn="l"/>
                <a:tab pos="4660900" algn="l"/>
                <a:tab pos="4838700" algn="l"/>
              </a:tabLst>
            </a:pPr>
            <a:r>
              <a:rPr lang="en-US" altLang="ko-KR" dirty="0" err="1"/>
              <a:t>register_google</a:t>
            </a:r>
            <a:r>
              <a:rPr lang="en-US" altLang="ko-KR" dirty="0"/>
              <a:t>( ) 	● 		● </a:t>
            </a:r>
            <a:r>
              <a:rPr lang="ko-KR" altLang="en-US" dirty="0"/>
              <a:t>위치 데이터를 구글 지도로 시각화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/>
              <a:t>구글 지도 </a:t>
            </a:r>
            <a:r>
              <a:rPr lang="en-US" altLang="ko-KR" sz="1600" dirty="0"/>
              <a:t>API</a:t>
            </a:r>
            <a:r>
              <a:rPr lang="ko-KR" altLang="en-US" sz="1600" dirty="0"/>
              <a:t>를 사용할 때 주소로 위도와 경도 값을 가져오려면 어떤 함수를 사용</a:t>
            </a:r>
            <a:r>
              <a:rPr lang="en-US" altLang="ko-KR" sz="1600" dirty="0"/>
              <a:t>?</a:t>
            </a:r>
          </a:p>
          <a:p>
            <a:pPr marL="1257300" lvl="2" indent="-342900">
              <a:buFont typeface="+mj-ea"/>
              <a:buAutoNum type="circleNumDbPlain"/>
              <a:tabLst>
                <a:tab pos="3225800" algn="l"/>
                <a:tab pos="4660900" algn="l"/>
                <a:tab pos="4838700" algn="l"/>
              </a:tabLst>
            </a:pPr>
            <a:r>
              <a:rPr lang="en-US" altLang="ko-KR" dirty="0" err="1"/>
              <a:t>ggmap</a:t>
            </a:r>
            <a:r>
              <a:rPr lang="en-US" altLang="ko-KR" dirty="0"/>
              <a:t>( )</a:t>
            </a:r>
          </a:p>
          <a:p>
            <a:pPr marL="1257300" lvl="2" indent="-342900">
              <a:buFont typeface="+mj-ea"/>
              <a:buAutoNum type="circleNumDbPlain"/>
              <a:tabLst>
                <a:tab pos="3225800" algn="l"/>
                <a:tab pos="4660900" algn="l"/>
                <a:tab pos="4838700" algn="l"/>
              </a:tabLst>
            </a:pPr>
            <a:r>
              <a:rPr lang="en-US" altLang="ko-KR" dirty="0" err="1"/>
              <a:t>get_googlemap</a:t>
            </a:r>
            <a:r>
              <a:rPr lang="en-US" altLang="ko-KR" dirty="0"/>
              <a:t>( )</a:t>
            </a:r>
          </a:p>
          <a:p>
            <a:pPr marL="1257300" lvl="2" indent="-342900">
              <a:buFont typeface="+mj-ea"/>
              <a:buAutoNum type="circleNumDbPlain"/>
              <a:tabLst>
                <a:tab pos="3225800" algn="l"/>
                <a:tab pos="4660900" algn="l"/>
                <a:tab pos="4838700" algn="l"/>
              </a:tabLst>
            </a:pPr>
            <a:r>
              <a:rPr lang="en-US" altLang="ko-KR" dirty="0" err="1"/>
              <a:t>register_google</a:t>
            </a:r>
            <a:r>
              <a:rPr lang="en-US" altLang="ko-KR" dirty="0"/>
              <a:t>( )</a:t>
            </a:r>
          </a:p>
          <a:p>
            <a:pPr marL="1257300" lvl="2" indent="-342900">
              <a:buFont typeface="+mj-ea"/>
              <a:buAutoNum type="circleNumDbPlain"/>
              <a:tabLst>
                <a:tab pos="3225800" algn="l"/>
                <a:tab pos="4660900" algn="l"/>
                <a:tab pos="4838700" algn="l"/>
              </a:tabLst>
            </a:pPr>
            <a:r>
              <a:rPr lang="en-US" altLang="ko-KR" dirty="0"/>
              <a:t>geocode( )</a:t>
            </a:r>
          </a:p>
          <a:p>
            <a:pPr marL="1257300" lvl="2" indent="-342900">
              <a:buFont typeface="+mj-ea"/>
              <a:buAutoNum type="circleNumDbPlain"/>
              <a:tabLst>
                <a:tab pos="3225800" algn="l"/>
                <a:tab pos="4660900" algn="l"/>
                <a:tab pos="4838700" algn="l"/>
              </a:tabLst>
            </a:pPr>
            <a:r>
              <a:rPr lang="en-US" altLang="ko-KR" dirty="0"/>
              <a:t>enc2utf8( )</a:t>
            </a:r>
          </a:p>
        </p:txBody>
      </p:sp>
    </p:spTree>
    <p:extLst>
      <p:ext uri="{BB962C8B-B14F-4D97-AF65-F5344CB8AC3E}">
        <p14:creationId xmlns:p14="http://schemas.microsoft.com/office/powerpoint/2010/main" val="3606295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마무리④</a:t>
            </a:r>
            <a:r>
              <a:rPr lang="en-US" altLang="ko-KR" dirty="0"/>
              <a:t>]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50326DBB-84FF-4A1B-8DC0-3DB3E669E9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51B322-4058-4DCD-9EF7-105CCF1E2C10}"/>
              </a:ext>
            </a:extLst>
          </p:cNvPr>
          <p:cNvSpPr txBox="1">
            <a:spLocks/>
          </p:cNvSpPr>
          <p:nvPr/>
        </p:nvSpPr>
        <p:spPr>
          <a:xfrm>
            <a:off x="487015" y="815007"/>
            <a:ext cx="11281052" cy="5759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20000"/>
              </a:lnSpc>
              <a:spcBef>
                <a:spcPts val="1000"/>
              </a:spcBef>
              <a:buClr>
                <a:srgbClr val="4BB0A0"/>
              </a:buClr>
              <a:buFont typeface="시스템 서체"/>
              <a:buChar char="◦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시스템 서체"/>
              <a:buChar char="⁃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확인문제</a:t>
            </a:r>
            <a:br>
              <a:rPr lang="en-US" altLang="ko-KR" sz="1800" dirty="0"/>
            </a:br>
            <a:r>
              <a:rPr lang="en-US" altLang="ko-KR" sz="1800" dirty="0"/>
              <a:t>    </a:t>
            </a:r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sz="1600" dirty="0"/>
              <a:t>경도가 </a:t>
            </a:r>
            <a:r>
              <a:rPr lang="en-US" altLang="ko-KR" sz="1600" dirty="0"/>
              <a:t>127.0276, </a:t>
            </a:r>
            <a:r>
              <a:rPr lang="ko-KR" altLang="en-US" sz="1600" dirty="0"/>
              <a:t>위도가 </a:t>
            </a:r>
            <a:r>
              <a:rPr lang="en-US" altLang="ko-KR" sz="1600" dirty="0"/>
              <a:t>37.49795</a:t>
            </a:r>
            <a:r>
              <a:rPr lang="ko-KR" altLang="en-US" sz="1600" dirty="0"/>
              <a:t>인 위치를 구글 지도로 가져오는 코드를 작성</a:t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ko-KR" altLang="en-US" sz="1600" dirty="0"/>
              <a:t>이때 지도 유형은 로드맵으로</a:t>
            </a:r>
            <a:r>
              <a:rPr lang="en-US" altLang="ko-KR" sz="1600" dirty="0"/>
              <a:t>, </a:t>
            </a:r>
            <a:r>
              <a:rPr lang="ko-KR" altLang="en-US" sz="1600" dirty="0"/>
              <a:t>크기는 </a:t>
            </a:r>
            <a:r>
              <a:rPr lang="en-US" altLang="ko-KR" sz="1600" dirty="0"/>
              <a:t>15 </a:t>
            </a:r>
            <a:r>
              <a:rPr lang="ko-KR" altLang="en-US" sz="1600" dirty="0"/>
              <a:t>사이즈로 확대</a:t>
            </a:r>
            <a:endParaRPr lang="en-US" altLang="ko-KR" sz="1600" dirty="0"/>
          </a:p>
          <a:p>
            <a:pPr marL="800100" lvl="1" indent="-342900">
              <a:buFont typeface="+mj-lt"/>
              <a:buAutoNum type="arabicPeriod" startAt="3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3"/>
            </a:pPr>
            <a:endParaRPr lang="en-US" altLang="ko-KR" sz="1600" dirty="0"/>
          </a:p>
          <a:p>
            <a:pPr marL="800100" lvl="1" indent="-342900">
              <a:buFont typeface="+mj-lt"/>
              <a:buAutoNum type="arabicPeriod" startAt="3"/>
            </a:pPr>
            <a:r>
              <a:rPr lang="ko-KR" altLang="en-US" sz="1600" dirty="0"/>
              <a:t>다음 코드의 빈칸을 채워서 실행 결과처럼 출력</a:t>
            </a:r>
            <a:endParaRPr lang="en-US" altLang="ko-KR" sz="16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E60B677-DB88-4616-B126-A62F7DACD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197098"/>
              </p:ext>
            </p:extLst>
          </p:nvPr>
        </p:nvGraphicFramePr>
        <p:xfrm>
          <a:off x="1350581" y="2259025"/>
          <a:ext cx="622617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1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get_googlemap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                                                                                                               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E92C5A3A-180D-4C47-A199-C62BC0A16825}"/>
              </a:ext>
            </a:extLst>
          </p:cNvPr>
          <p:cNvSpPr/>
          <p:nvPr/>
        </p:nvSpPr>
        <p:spPr>
          <a:xfrm>
            <a:off x="2796864" y="2310430"/>
            <a:ext cx="4244835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771C21F-34C7-4E4C-9E8E-C86D3522D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268977"/>
              </p:ext>
            </p:extLst>
          </p:nvPr>
        </p:nvGraphicFramePr>
        <p:xfrm>
          <a:off x="1391269" y="3349296"/>
          <a:ext cx="6226175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61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library(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ggmap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                              (key = "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사용자 </a:t>
                      </a:r>
                      <a:r>
                        <a:rPr lang="en-US" altLang="ko-KR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API </a:t>
                      </a:r>
                      <a:r>
                        <a:rPr lang="ko-KR" altLang="en-US" sz="14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")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gg_busan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&lt;-                                  ("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busan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",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maptype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= “                                      ")</a:t>
                      </a:r>
                    </a:p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8732447-6511-4F02-BEB5-37D638C9AF8D}"/>
              </a:ext>
            </a:extLst>
          </p:cNvPr>
          <p:cNvSpPr/>
          <p:nvPr/>
        </p:nvSpPr>
        <p:spPr>
          <a:xfrm>
            <a:off x="1579111" y="3617657"/>
            <a:ext cx="1188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C3CB3-FB42-4EC2-9863-43DD91283D3F}"/>
              </a:ext>
            </a:extLst>
          </p:cNvPr>
          <p:cNvSpPr/>
          <p:nvPr/>
        </p:nvSpPr>
        <p:spPr>
          <a:xfrm>
            <a:off x="2510011" y="3847229"/>
            <a:ext cx="1188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BF147F-6B15-48E1-92B5-04ABFBAB4A7F}"/>
              </a:ext>
            </a:extLst>
          </p:cNvPr>
          <p:cNvSpPr/>
          <p:nvPr/>
        </p:nvSpPr>
        <p:spPr>
          <a:xfrm>
            <a:off x="5558011" y="3847229"/>
            <a:ext cx="1188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30105B-CD4E-429A-BBBD-A758F51C141F}"/>
              </a:ext>
            </a:extLst>
          </p:cNvPr>
          <p:cNvSpPr/>
          <p:nvPr/>
        </p:nvSpPr>
        <p:spPr>
          <a:xfrm>
            <a:off x="1579111" y="4070702"/>
            <a:ext cx="1188000" cy="1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12816-D681-4F65-82D6-1E49D263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494" y="3246628"/>
            <a:ext cx="2991093" cy="310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11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(1)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en-US" altLang="ko-KR" dirty="0"/>
              <a:t>ggplot2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en-US" altLang="ko-KR" dirty="0" err="1"/>
              <a:t>ggplot</a:t>
            </a:r>
            <a:r>
              <a:rPr lang="en-US" altLang="ko-KR" dirty="0"/>
              <a:t>( ) </a:t>
            </a:r>
            <a:r>
              <a:rPr lang="ko-KR" altLang="en-US" dirty="0"/>
              <a:t>함수를 이용하여 그래프 틀을 만들고</a:t>
            </a:r>
            <a:r>
              <a:rPr lang="en-US" altLang="ko-KR" dirty="0"/>
              <a:t>, </a:t>
            </a:r>
            <a:r>
              <a:rPr lang="ko-KR" altLang="en-US" dirty="0"/>
              <a:t>그 안에 다양한 이미지 객체 레이어를 </a:t>
            </a:r>
            <a:br>
              <a:rPr lang="en-US" altLang="ko-KR" dirty="0"/>
            </a:br>
            <a:r>
              <a:rPr lang="ko-KR" altLang="en-US" dirty="0"/>
              <a:t>계속 포개는 방식으로 그래프를 표현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08B5B-CDC6-4F03-A234-FA664FB7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41" y="2454635"/>
            <a:ext cx="7610197" cy="29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6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(2)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그래프 기본 틀 만들기</a:t>
            </a:r>
            <a:r>
              <a:rPr lang="en-US" altLang="ko-KR" dirty="0"/>
              <a:t>: </a:t>
            </a:r>
            <a:r>
              <a:rPr lang="en-US" altLang="ko-KR" dirty="0" err="1"/>
              <a:t>ggplot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en-US" altLang="ko-KR" dirty="0" err="1"/>
              <a:t>ggplot</a:t>
            </a:r>
            <a:r>
              <a:rPr lang="en-US" altLang="ko-KR" dirty="0"/>
              <a:t>( ) </a:t>
            </a:r>
            <a:r>
              <a:rPr lang="ko-KR" altLang="en-US" dirty="0"/>
              <a:t>함수 안에서 </a:t>
            </a:r>
            <a:r>
              <a:rPr lang="en-US" altLang="ko-KR" dirty="0" err="1"/>
              <a:t>aes</a:t>
            </a:r>
            <a:r>
              <a:rPr lang="en-US" altLang="ko-KR" dirty="0"/>
              <a:t>( ) </a:t>
            </a:r>
            <a:r>
              <a:rPr lang="ko-KR" altLang="en-US" dirty="0"/>
              <a:t>함수를 이용해 </a:t>
            </a:r>
            <a:r>
              <a:rPr lang="en-US" altLang="ko-KR" dirty="0"/>
              <a:t>x</a:t>
            </a:r>
            <a:r>
              <a:rPr lang="ko-KR" altLang="en-US" dirty="0"/>
              <a:t>축과 </a:t>
            </a:r>
            <a:r>
              <a:rPr lang="en-US" altLang="ko-KR" dirty="0"/>
              <a:t>y</a:t>
            </a:r>
            <a:r>
              <a:rPr lang="ko-KR" altLang="en-US" dirty="0"/>
              <a:t>축에 변수를 매핑하여 그래프의 가장 기본 틀을 생성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ggplot2 </a:t>
            </a:r>
            <a:r>
              <a:rPr lang="ko-KR" altLang="en-US" dirty="0"/>
              <a:t>패키지를 설치하고 로드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826159-C7CA-4D09-9FE8-E7F9E9901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495891"/>
              </p:ext>
            </p:extLst>
          </p:nvPr>
        </p:nvGraphicFramePr>
        <p:xfrm>
          <a:off x="1692034" y="1753269"/>
          <a:ext cx="3622675" cy="3352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6226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ggplot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세트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aes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데이터 속성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))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216000"/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302208"/>
              </p:ext>
            </p:extLst>
          </p:nvPr>
        </p:nvGraphicFramePr>
        <p:xfrm>
          <a:off x="1692033" y="2808420"/>
          <a:ext cx="3622675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675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ggplot2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패키지 설치 및 로드하기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install.packages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("ggplot2")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library(ggplot2)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26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(3)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pPr lvl="2"/>
            <a:r>
              <a:rPr lang="en-US" altLang="ko-KR" dirty="0" err="1"/>
              <a:t>airquality</a:t>
            </a:r>
            <a:r>
              <a:rPr lang="en-US" altLang="ko-KR" dirty="0"/>
              <a:t> </a:t>
            </a:r>
            <a:r>
              <a:rPr lang="ko-KR" altLang="en-US" dirty="0"/>
              <a:t>데이터 세트의 구성을 살펴본 후 그래프를 그릴 수 있는 기본 틀을 생성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375532"/>
              </p:ext>
            </p:extLst>
          </p:nvPr>
        </p:nvGraphicFramePr>
        <p:xfrm>
          <a:off x="1720971" y="1282661"/>
          <a:ext cx="400953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9536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그래프 기본 틀 생성하기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str(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Day, y = Temp))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03BE8861-111A-4CA9-84D8-B39C28EBD55C}"/>
              </a:ext>
            </a:extLst>
          </p:cNvPr>
          <p:cNvSpPr/>
          <p:nvPr/>
        </p:nvSpPr>
        <p:spPr>
          <a:xfrm>
            <a:off x="5986864" y="1519467"/>
            <a:ext cx="281354" cy="25790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5E8B3-0776-45E5-89D3-88AECC9EDBE8}"/>
              </a:ext>
            </a:extLst>
          </p:cNvPr>
          <p:cNvSpPr txBox="1"/>
          <p:nvPr/>
        </p:nvSpPr>
        <p:spPr>
          <a:xfrm>
            <a:off x="6363728" y="1174164"/>
            <a:ext cx="54043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data.frame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': 153 obs. of 6 variables: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$ Ozone : int 41 36 12 18 NA 28 23 19 8 NA ...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$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Solar.R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: int 190 118 149 313 NA </a:t>
            </a:r>
            <a:r>
              <a:rPr lang="en-US" altLang="ko-KR" sz="14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NA</a:t>
            </a:r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 299 99 19 194 ...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$ Wind : num 7.4 8 12.6 11.5 14.3 14.9 8.6 13.8 20.1 8.6 ...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$ Temp : int 67 72 74 62 56 66 65 59 61 69 ...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$ Month : int 5 5 5 5 5 5 5 5 5 5 ...</a:t>
            </a:r>
          </a:p>
          <a:p>
            <a:r>
              <a:rPr lang="en-US" altLang="ko-KR" sz="1400" dirty="0">
                <a:latin typeface="D2Coding" panose="020B0609020101020101" pitchFamily="49" charset="-127"/>
                <a:ea typeface="D2Coding" panose="020B0609020101020101" pitchFamily="49" charset="-127"/>
              </a:rPr>
              <a:t>$ Day : int 1 2 3 4 5 6 7 8 9 10 ...</a:t>
            </a:r>
            <a:endParaRPr lang="ko-KR" altLang="en-US" sz="140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575CA2-9A73-4BAA-A47B-8E85ACAC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71" y="2788324"/>
            <a:ext cx="2708031" cy="27870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BE0A71-DADC-430B-9C93-1B57A368C39D}"/>
              </a:ext>
            </a:extLst>
          </p:cNvPr>
          <p:cNvSpPr txBox="1"/>
          <p:nvPr/>
        </p:nvSpPr>
        <p:spPr>
          <a:xfrm>
            <a:off x="4596954" y="3889010"/>
            <a:ext cx="4718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◀"/>
            </a:pPr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</a:rPr>
              <a:t>Plots </a:t>
            </a:r>
            <a:r>
              <a:rPr lang="ko-KR" altLang="en-US" sz="1400" dirty="0">
                <a:solidFill>
                  <a:schemeClr val="accent1">
                    <a:lumMod val="50000"/>
                  </a:schemeClr>
                </a:solidFill>
              </a:rPr>
              <a:t>탭에 아무것도 그려지지 않은 그래프 틀이 생성</a:t>
            </a:r>
          </a:p>
        </p:txBody>
      </p:sp>
    </p:spTree>
    <p:extLst>
      <p:ext uri="{BB962C8B-B14F-4D97-AF65-F5344CB8AC3E}">
        <p14:creationId xmlns:p14="http://schemas.microsoft.com/office/powerpoint/2010/main" val="316147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그래프 그리기 </a:t>
            </a:r>
            <a:r>
              <a:rPr lang="en-US" altLang="ko-KR" sz="2400" dirty="0"/>
              <a:t>(4)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5256608"/>
          </a:xfrm>
        </p:spPr>
        <p:txBody>
          <a:bodyPr>
            <a:normAutofit/>
          </a:bodyPr>
          <a:lstStyle/>
          <a:p>
            <a:r>
              <a:rPr lang="ko-KR" altLang="en-US" dirty="0"/>
              <a:t>산점도 그리기</a:t>
            </a:r>
            <a:r>
              <a:rPr lang="en-US" altLang="ko-KR" dirty="0"/>
              <a:t>: </a:t>
            </a:r>
            <a:r>
              <a:rPr lang="en-US" altLang="ko-KR" dirty="0" err="1"/>
              <a:t>geom_point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en-US" altLang="ko-KR" dirty="0" err="1"/>
              <a:t>geom_point</a:t>
            </a:r>
            <a:r>
              <a:rPr lang="en-US" altLang="ko-KR" dirty="0"/>
              <a:t>( ) </a:t>
            </a:r>
            <a:r>
              <a:rPr lang="ko-KR" altLang="en-US" dirty="0"/>
              <a:t>함수를 사용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매핑을 위해 작성한 </a:t>
            </a:r>
            <a:r>
              <a:rPr lang="en-US" altLang="ko-KR" dirty="0" err="1"/>
              <a:t>ggplot</a:t>
            </a:r>
            <a:r>
              <a:rPr lang="en-US" altLang="ko-KR" dirty="0"/>
              <a:t> ( ) </a:t>
            </a:r>
            <a:r>
              <a:rPr lang="ko-KR" altLang="en-US" dirty="0"/>
              <a:t>함수 뒤에 </a:t>
            </a:r>
            <a:r>
              <a:rPr lang="en-US" altLang="ko-KR" dirty="0"/>
              <a:t>+ </a:t>
            </a:r>
            <a:r>
              <a:rPr lang="en-US" altLang="ko-KR" dirty="0" err="1"/>
              <a:t>geom_point</a:t>
            </a:r>
            <a:r>
              <a:rPr lang="en-US" altLang="ko-KR" dirty="0"/>
              <a:t>( )</a:t>
            </a:r>
            <a:r>
              <a:rPr lang="ko-KR" altLang="en-US" dirty="0"/>
              <a:t>만 추가로 입력</a:t>
            </a:r>
            <a:br>
              <a:rPr lang="en-US" altLang="ko-KR" dirty="0"/>
            </a:br>
            <a:r>
              <a:rPr lang="en-US" altLang="ko-KR" dirty="0"/>
              <a:t>- x</a:t>
            </a:r>
            <a:r>
              <a:rPr lang="ko-KR" altLang="en-US" dirty="0"/>
              <a:t>축은 </a:t>
            </a:r>
            <a:r>
              <a:rPr lang="en-US" altLang="ko-KR" dirty="0"/>
              <a:t>Day, y</a:t>
            </a:r>
            <a:r>
              <a:rPr lang="ko-KR" altLang="en-US" dirty="0"/>
              <a:t>축은 </a:t>
            </a:r>
            <a:r>
              <a:rPr lang="en-US" altLang="ko-KR" dirty="0"/>
              <a:t>Temp</a:t>
            </a:r>
            <a:r>
              <a:rPr lang="ko-KR" altLang="en-US" dirty="0"/>
              <a:t>로 매핑한 후 산점도를 구현</a:t>
            </a:r>
            <a:endParaRPr lang="en-US" altLang="ko-KR" dirty="0"/>
          </a:p>
        </p:txBody>
      </p:sp>
      <p:sp>
        <p:nvSpPr>
          <p:cNvPr id="7" name="바닥글 개체 틀 36">
            <a:extLst>
              <a:ext uri="{FF2B5EF4-FFF2-40B4-BE49-F238E27FC236}">
                <a16:creationId xmlns:a16="http://schemas.microsoft.com/office/drawing/2014/main" id="{ECF90675-DE73-4469-9CBD-F778456896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82154" y="6574971"/>
            <a:ext cx="4114800" cy="216052"/>
          </a:xfr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</a:t>
            </a:r>
            <a:r>
              <a:rPr lang="en-US" altLang="ko-KR" b="1" dirty="0"/>
              <a:t>R </a:t>
            </a:r>
            <a:r>
              <a:rPr lang="ko-KR" altLang="en-US" b="1" dirty="0"/>
              <a:t>데이터 분석</a:t>
            </a:r>
            <a:endParaRPr lang="ko-KR" alt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570939D-2F9C-4F93-887C-CCE9FF07F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52606"/>
              </p:ext>
            </p:extLst>
          </p:nvPr>
        </p:nvGraphicFramePr>
        <p:xfrm>
          <a:off x="1729752" y="2393363"/>
          <a:ext cx="434416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4164">
                  <a:extLst>
                    <a:ext uri="{9D8B030D-6E8A-4147-A177-3AD203B41FA5}">
                      <a16:colId xmlns:a16="http://schemas.microsoft.com/office/drawing/2014/main" val="3240178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# </a:t>
                      </a:r>
                      <a:r>
                        <a:rPr lang="ko-KR" altLang="en-US" sz="1400" b="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산점도</a:t>
                      </a:r>
                      <a:r>
                        <a:rPr lang="ko-KR" altLang="en-US" sz="14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그리기</a:t>
                      </a:r>
                    </a:p>
                    <a:p>
                      <a:pPr latinLnBrk="1"/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ggplot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airquality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aes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(x = Day, y = Temp)) +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 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geom_point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D2Coding" panose="020B0609020101020101" pitchFamily="49" charset="-127"/>
                          <a:ea typeface="D2Coding" panose="020B0609020101020101" pitchFamily="49" charset="-127"/>
                        </a:rPr>
                        <a:t>()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D2Coding" panose="020B0609020101020101" pitchFamily="49" charset="-127"/>
                        <a:ea typeface="D2Coding" panose="020B0609020101020101" pitchFamily="49" charset="-127"/>
                      </a:endParaRPr>
                    </a:p>
                  </a:txBody>
                  <a:tcPr marL="2160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36540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03BE8861-111A-4CA9-84D8-B39C28EBD55C}"/>
              </a:ext>
            </a:extLst>
          </p:cNvPr>
          <p:cNvSpPr/>
          <p:nvPr/>
        </p:nvSpPr>
        <p:spPr>
          <a:xfrm>
            <a:off x="6383780" y="2630169"/>
            <a:ext cx="281354" cy="25790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9B3EC5-A7C9-4493-8640-C8976DE5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155" y="2290155"/>
            <a:ext cx="3487249" cy="35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82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42048</TotalTime>
  <Words>5455</Words>
  <Application>Microsoft Office PowerPoint</Application>
  <PresentationFormat>와이드스크린</PresentationFormat>
  <Paragraphs>624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4" baseType="lpstr">
      <vt:lpstr>D2Coding</vt:lpstr>
      <vt:lpstr>YoonV YoonMyungjo100Std_OTF</vt:lpstr>
      <vt:lpstr>맑은 고딕</vt:lpstr>
      <vt:lpstr>맑은 고딕</vt:lpstr>
      <vt:lpstr>시스템 서체</vt:lpstr>
      <vt:lpstr>Arial</vt:lpstr>
      <vt:lpstr>Calibri</vt:lpstr>
      <vt:lpstr>Wingdings</vt:lpstr>
      <vt:lpstr>Office 테마</vt:lpstr>
      <vt:lpstr>혼자 공부하는 R 데이터 분석</vt:lpstr>
      <vt:lpstr>시작하기전에</vt:lpstr>
      <vt:lpstr>이 책의 학습 목표</vt:lpstr>
      <vt:lpstr>Contents</vt:lpstr>
      <vt:lpstr>PowerPoint 프레젠테이션</vt:lpstr>
      <vt:lpstr>SECTION 6-1 그래프 그리기 (1)</vt:lpstr>
      <vt:lpstr>SECTION 6-1 그래프 그리기 (2)</vt:lpstr>
      <vt:lpstr>SECTION 6-1 그래프 그리기 (3)</vt:lpstr>
      <vt:lpstr>SECTION 6-1 그래프 그리기 (4)</vt:lpstr>
      <vt:lpstr>SECTION 6-1 그래프 그리기 (5)</vt:lpstr>
      <vt:lpstr>SECTION 6-1 그래프 그리기 (6)</vt:lpstr>
      <vt:lpstr>SECTION 6-1 그래프 그리기 (7)</vt:lpstr>
      <vt:lpstr>SECTION 6-1 그래프 그리기 (8)</vt:lpstr>
      <vt:lpstr>SECTION 6-1 그래프 그리기 (9)</vt:lpstr>
      <vt:lpstr>SECTION 6-1 그래프 그리기 (10)</vt:lpstr>
      <vt:lpstr>SECTION 6-1 그래프 그리기 (11)</vt:lpstr>
      <vt:lpstr>SECTION 6-1 그래프 그리기 (12)</vt:lpstr>
      <vt:lpstr>SECTION 6-1 그래프 그리기 (13)</vt:lpstr>
      <vt:lpstr>SECTION 6-1 그래프 그리기 (14)</vt:lpstr>
      <vt:lpstr>SECTION 6-1 그래프 그리기 (15)</vt:lpstr>
      <vt:lpstr>[마무리①]</vt:lpstr>
      <vt:lpstr>[마무리②]</vt:lpstr>
      <vt:lpstr>[마무리③]</vt:lpstr>
      <vt:lpstr>[마무리④]</vt:lpstr>
      <vt:lpstr>SECTION 6-2 그래프에 객체 추가하기 (1)</vt:lpstr>
      <vt:lpstr>SECTION 6-2 그래프에 객체 추가하기 (2)</vt:lpstr>
      <vt:lpstr>SECTION 6-2 그래프에 객체 추가하기 (3)</vt:lpstr>
      <vt:lpstr>SECTION 6-2 그래프에 객체 추가하기 (4)</vt:lpstr>
      <vt:lpstr>SECTION 6-2 그래프에 객체 추가하기 (5)</vt:lpstr>
      <vt:lpstr>SECTION 6-2 그래프에 객체 추가하기 (6)</vt:lpstr>
      <vt:lpstr>SECTION 6-2 그래프에 객체 추가하기 (7)</vt:lpstr>
      <vt:lpstr>SECTION 6-2 그래프에 객체 추가하기 (8)</vt:lpstr>
      <vt:lpstr>SECTION 6-2 그래프에 객체 추가하기 (9)</vt:lpstr>
      <vt:lpstr>SECTION 6-2 그래프에 객체 추가하기 (10)</vt:lpstr>
      <vt:lpstr>SECTION 6-2 그래프에 객체 추가하기 (11)</vt:lpstr>
      <vt:lpstr>SECTION 6-2 그래프에 객체 추가하기 (12)</vt:lpstr>
      <vt:lpstr>SECTION 6-2 그래프에 객체 추가하기 (13)</vt:lpstr>
      <vt:lpstr>SECTION 6-2 그래프에 객체 추가하기 (14)</vt:lpstr>
      <vt:lpstr>[마무리①]</vt:lpstr>
      <vt:lpstr>[마무리②]</vt:lpstr>
      <vt:lpstr>[마무리③]</vt:lpstr>
      <vt:lpstr>[마무리④]</vt:lpstr>
      <vt:lpstr>SECTION 6-3 지도 시각화: ggmap 패키지 (1)</vt:lpstr>
      <vt:lpstr>SECTION 6-3 지도 시각화: ggmap 패키지 (2)</vt:lpstr>
      <vt:lpstr>SECTION 6-3 지도 시각화: ggmap 패키지 (3)</vt:lpstr>
      <vt:lpstr>SECTION 6-3 지도 시각화: ggmap 패키지 (4)</vt:lpstr>
      <vt:lpstr>SECTION 6-3 지도 시각화: ggmap 패키지 (5)</vt:lpstr>
      <vt:lpstr>SECTION 6-3 지도 시각화: ggmap 패키지 (6)</vt:lpstr>
      <vt:lpstr>SECTION 6-3 지도 시각화: ggmap 패키지 (7)</vt:lpstr>
      <vt:lpstr>SECTION 6-3 지도 시각화: ggmap 패키지 (8)</vt:lpstr>
      <vt:lpstr>SECTION 6-3 지도 시각화: ggmap 패키지 (9)</vt:lpstr>
      <vt:lpstr>[마무리①]</vt:lpstr>
      <vt:lpstr>[마무리②]</vt:lpstr>
      <vt:lpstr>[마무리③]</vt:lpstr>
      <vt:lpstr>[마무리④]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HanbitMedia(K)</cp:lastModifiedBy>
  <cp:revision>492</cp:revision>
  <dcterms:created xsi:type="dcterms:W3CDTF">2020-01-31T07:25:46Z</dcterms:created>
  <dcterms:modified xsi:type="dcterms:W3CDTF">2022-03-02T05:54:34Z</dcterms:modified>
</cp:coreProperties>
</file>